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620" r:id="rId2"/>
    <p:sldId id="639" r:id="rId3"/>
    <p:sldId id="640" r:id="rId4"/>
    <p:sldId id="643" r:id="rId5"/>
    <p:sldId id="646" r:id="rId6"/>
    <p:sldId id="645" r:id="rId7"/>
    <p:sldId id="656" r:id="rId8"/>
    <p:sldId id="649" r:id="rId9"/>
    <p:sldId id="647" r:id="rId10"/>
    <p:sldId id="648" r:id="rId11"/>
    <p:sldId id="623" r:id="rId12"/>
    <p:sldId id="621" r:id="rId13"/>
    <p:sldId id="622" r:id="rId14"/>
    <p:sldId id="638" r:id="rId15"/>
    <p:sldId id="654" r:id="rId16"/>
    <p:sldId id="624" r:id="rId17"/>
    <p:sldId id="625" r:id="rId18"/>
    <p:sldId id="635" r:id="rId19"/>
    <p:sldId id="627" r:id="rId20"/>
    <p:sldId id="628" r:id="rId21"/>
    <p:sldId id="629" r:id="rId22"/>
    <p:sldId id="630" r:id="rId23"/>
    <p:sldId id="655" r:id="rId24"/>
    <p:sldId id="329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6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8B64D-8000-426E-9A1B-5323BC363C8D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C5C9-BA0B-4CB9-8F25-5BCE125C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8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严格说来这样的图案应该是双缝衍射，即电子通过每一个缝后发生衍射，两个衍射波之间又发生了干涉。</a:t>
            </a:r>
            <a:endParaRPr lang="en-US" altLang="zh-CN"/>
          </a:p>
          <a:p>
            <a:r>
              <a:rPr lang="zh-CN" altLang="en-US"/>
              <a:t>这里如不去考虑衍射前的波函数，而把 </a:t>
            </a:r>
            <a:r>
              <a:rPr lang="en-US" altLang="zh-CN"/>
              <a:t>psi1, psi2 </a:t>
            </a:r>
            <a:r>
              <a:rPr lang="zh-CN" altLang="en-US"/>
              <a:t>分别看成是通过每个缝的衍射后的波函数，那么该问题解释成干涉也是可以的，即 </a:t>
            </a:r>
            <a:r>
              <a:rPr lang="en-US" altLang="zh-CN"/>
              <a:t>psi1</a:t>
            </a:r>
            <a:r>
              <a:rPr lang="zh-CN" altLang="en-US"/>
              <a:t>和</a:t>
            </a:r>
            <a:r>
              <a:rPr lang="en-US" altLang="zh-CN"/>
              <a:t>psi2</a:t>
            </a:r>
            <a:r>
              <a:rPr lang="zh-CN" altLang="en-US"/>
              <a:t>两个波函数的相干叠加。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EE9EA-54F2-4874-A892-DF571A857F1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478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97713"/>
      </p:ext>
    </p:extLst>
  </p:cSld>
  <p:clrMapOvr>
    <a:masterClrMapping/>
  </p:clrMapOvr>
  <p:transition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90531"/>
      </p:ext>
    </p:extLst>
  </p:cSld>
  <p:clrMapOvr>
    <a:masterClrMapping/>
  </p:clrMapOvr>
  <p:transition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76509"/>
      </p:ext>
    </p:extLst>
  </p:cSld>
  <p:clrMapOvr>
    <a:masterClrMapping/>
  </p:clrMapOvr>
  <p:transition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3453"/>
      </p:ext>
    </p:extLst>
  </p:cSld>
  <p:clrMapOvr>
    <a:masterClrMapping/>
  </p:clrMapOvr>
  <p:transition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08787"/>
      </p:ext>
    </p:extLst>
  </p:cSld>
  <p:clrMapOvr>
    <a:masterClrMapping/>
  </p:clrMapOvr>
  <p:transition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91408"/>
      </p:ext>
    </p:extLst>
  </p:cSld>
  <p:clrMapOvr>
    <a:masterClrMapping/>
  </p:clrMapOvr>
  <p:transition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30111"/>
      </p:ext>
    </p:extLst>
  </p:cSld>
  <p:clrMapOvr>
    <a:masterClrMapping/>
  </p:clrMapOvr>
  <p:transition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35270"/>
      </p:ext>
    </p:extLst>
  </p:cSld>
  <p:clrMapOvr>
    <a:masterClrMapping/>
  </p:clrMapOvr>
  <p:transition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11667"/>
      </p:ext>
    </p:extLst>
  </p:cSld>
  <p:clrMapOvr>
    <a:masterClrMapping/>
  </p:clrMapOvr>
  <p:transition>
    <p:zoom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07326"/>
      </p:ext>
    </p:extLst>
  </p:cSld>
  <p:clrMapOvr>
    <a:masterClrMapping/>
  </p:clrMapOvr>
  <p:transition>
    <p:zoom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39224"/>
      </p:ext>
    </p:extLst>
  </p:cSld>
  <p:clrMapOvr>
    <a:masterClrMapping/>
  </p:clrMapOvr>
  <p:transition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rgbClr val="FFFFF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88" b="0">
                <a:ea typeface="宋体" pitchFamily="2" charset="-122"/>
              </a:defRPr>
            </a:lvl1pPr>
          </a:lstStyle>
          <a:p>
            <a:fld id="{5B32681D-8841-44A2-BB38-F5839BE02DFC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88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88" b="0">
                <a:ea typeface="宋体" panose="02010600030101010101" pitchFamily="2" charset="-122"/>
              </a:defRPr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1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 dir="in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75" baseline="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Char char="•"/>
        <a:defRPr sz="1800" baseline="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Char char="–"/>
        <a:defRPr sz="1575" baseline="0">
          <a:solidFill>
            <a:schemeClr val="tx1"/>
          </a:solidFill>
          <a:latin typeface="微软雅黑" panose="020B0503020204020204" pitchFamily="34" charset="-122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Char char="•"/>
        <a:defRPr sz="1350" baseline="0">
          <a:solidFill>
            <a:schemeClr val="tx1"/>
          </a:solidFill>
          <a:latin typeface="微软雅黑" panose="020B0503020204020204" pitchFamily="34" charset="-122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Char char="–"/>
        <a:defRPr sz="1125" baseline="0">
          <a:solidFill>
            <a:schemeClr val="tx1"/>
          </a:solidFill>
          <a:latin typeface="微软雅黑" panose="020B0503020204020204" pitchFamily="34" charset="-122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 baseline="0">
          <a:solidFill>
            <a:schemeClr val="tx1"/>
          </a:solidFill>
          <a:latin typeface="微软雅黑" panose="020B0503020204020204" pitchFamily="34" charset="-122"/>
        </a:defRPr>
      </a:lvl5pPr>
      <a:lvl6pPr marL="1414463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6pPr>
      <a:lvl7pPr marL="167163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7pPr>
      <a:lvl8pPr marL="1928813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8pPr>
      <a:lvl9pPr marL="218598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3.emf"/><Relationship Id="rId18" Type="http://schemas.openxmlformats.org/officeDocument/2006/relationships/oleObject" Target="../embeddings/oleObject25.bin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35.emf"/><Relationship Id="rId2" Type="http://schemas.openxmlformats.org/officeDocument/2006/relationships/oleObject" Target="../embeddings/oleObject17.bin"/><Relationship Id="rId16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36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1.emf"/><Relationship Id="rId14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40.emf"/><Relationship Id="rId14" Type="http://schemas.openxmlformats.org/officeDocument/2006/relationships/oleObject" Target="../embeddings/oleObject3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1.emf"/><Relationship Id="rId18" Type="http://schemas.openxmlformats.org/officeDocument/2006/relationships/oleObject" Target="../embeddings/oleObject43.bin"/><Relationship Id="rId3" Type="http://schemas.openxmlformats.org/officeDocument/2006/relationships/image" Target="../media/image46.emf"/><Relationship Id="rId21" Type="http://schemas.openxmlformats.org/officeDocument/2006/relationships/image" Target="../media/image55.wm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53.emf"/><Relationship Id="rId25" Type="http://schemas.openxmlformats.org/officeDocument/2006/relationships/image" Target="../media/image57.emf"/><Relationship Id="rId2" Type="http://schemas.openxmlformats.org/officeDocument/2006/relationships/oleObject" Target="../embeddings/oleObject35.bin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0.emf"/><Relationship Id="rId24" Type="http://schemas.openxmlformats.org/officeDocument/2006/relationships/oleObject" Target="../embeddings/oleObject46.bin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23" Type="http://schemas.openxmlformats.org/officeDocument/2006/relationships/image" Target="../media/image56.e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54.e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9.e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2.emf"/><Relationship Id="rId3" Type="http://schemas.openxmlformats.org/officeDocument/2006/relationships/image" Target="../media/image58.wmf"/><Relationship Id="rId7" Type="http://schemas.openxmlformats.org/officeDocument/2006/relationships/image" Target="../media/image59.emf"/><Relationship Id="rId12" Type="http://schemas.openxmlformats.org/officeDocument/2006/relationships/oleObject" Target="../embeddings/oleObject51.bin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61.emf"/><Relationship Id="rId5" Type="http://schemas.openxmlformats.org/officeDocument/2006/relationships/image" Target="../media/image64.png"/><Relationship Id="rId15" Type="http://schemas.openxmlformats.org/officeDocument/2006/relationships/image" Target="../media/image63.emf"/><Relationship Id="rId10" Type="http://schemas.openxmlformats.org/officeDocument/2006/relationships/oleObject" Target="../embeddings/oleObject50.bin"/><Relationship Id="rId9" Type="http://schemas.openxmlformats.org/officeDocument/2006/relationships/image" Target="../media/image60.emf"/><Relationship Id="rId14" Type="http://schemas.openxmlformats.org/officeDocument/2006/relationships/oleObject" Target="../embeddings/oleObject5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73.wmf"/><Relationship Id="rId3" Type="http://schemas.openxmlformats.org/officeDocument/2006/relationships/image" Target="../media/image65.emf"/><Relationship Id="rId7" Type="http://schemas.openxmlformats.org/officeDocument/2006/relationships/image" Target="../media/image67.emf"/><Relationship Id="rId12" Type="http://schemas.openxmlformats.org/officeDocument/2006/relationships/image" Target="../media/image70.wmf"/><Relationship Id="rId17" Type="http://schemas.openxmlformats.org/officeDocument/2006/relationships/oleObject" Target="../embeddings/oleObject60.bin"/><Relationship Id="rId2" Type="http://schemas.openxmlformats.org/officeDocument/2006/relationships/oleObject" Target="../embeddings/oleObject53.bin"/><Relationship Id="rId16" Type="http://schemas.openxmlformats.org/officeDocument/2006/relationships/image" Target="../media/image72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oleObject" Target="../embeddings/oleObject57.bin"/><Relationship Id="rId5" Type="http://schemas.openxmlformats.org/officeDocument/2006/relationships/image" Target="../media/image66.emf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69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8.wmf"/><Relationship Id="rId14" Type="http://schemas.openxmlformats.org/officeDocument/2006/relationships/image" Target="../media/image7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3" Type="http://schemas.openxmlformats.org/officeDocument/2006/relationships/image" Target="../media/image1.wmf"/><Relationship Id="rId7" Type="http://schemas.openxmlformats.org/officeDocument/2006/relationships/image" Target="../media/image4.png"/><Relationship Id="rId12" Type="http://schemas.openxmlformats.org/officeDocument/2006/relationships/oleObject" Target="../embeddings/oleObject5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.png"/><Relationship Id="rId9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83.emf"/><Relationship Id="rId7" Type="http://schemas.openxmlformats.org/officeDocument/2006/relationships/image" Target="../media/image85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87.emf"/><Relationship Id="rId5" Type="http://schemas.openxmlformats.org/officeDocument/2006/relationships/image" Target="../media/image84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8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0.wmf"/><Relationship Id="rId3" Type="http://schemas.openxmlformats.org/officeDocument/2006/relationships/image" Target="../media/image80.emf"/><Relationship Id="rId7" Type="http://schemas.openxmlformats.org/officeDocument/2006/relationships/image" Target="../media/image91.png"/><Relationship Id="rId12" Type="http://schemas.openxmlformats.org/officeDocument/2006/relationships/oleObject" Target="../embeddings/oleObject77.bin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3.png"/><Relationship Id="rId5" Type="http://schemas.openxmlformats.org/officeDocument/2006/relationships/image" Target="../media/image88.wmf"/><Relationship Id="rId10" Type="http://schemas.openxmlformats.org/officeDocument/2006/relationships/image" Target="../media/image89.wmf"/><Relationship Id="rId4" Type="http://schemas.openxmlformats.org/officeDocument/2006/relationships/oleObject" Target="../embeddings/oleObject75.bin"/><Relationship Id="rId9" Type="http://schemas.openxmlformats.org/officeDocument/2006/relationships/oleObject" Target="../embeddings/oleObject7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1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8436" name="Text Box 9"/>
          <p:cNvSpPr txBox="1">
            <a:spLocks noChangeArrowheads="1"/>
          </p:cNvSpPr>
          <p:nvPr/>
        </p:nvSpPr>
        <p:spPr bwMode="auto">
          <a:xfrm>
            <a:off x="1881336" y="2492896"/>
            <a:ext cx="57150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58775" indent="-358775"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波函数，物质波概率波</a:t>
            </a:r>
            <a:endParaRPr lang="en-US" altLang="zh-CN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态叠加，不确定关系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薛定谔方程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力学量，算符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全同粒子的交换对称性</a:t>
            </a:r>
          </a:p>
        </p:txBody>
      </p:sp>
      <p:sp>
        <p:nvSpPr>
          <p:cNvPr id="2" name="矩形 1"/>
          <p:cNvSpPr/>
          <p:nvPr/>
        </p:nvSpPr>
        <p:spPr>
          <a:xfrm>
            <a:off x="1232246" y="1498835"/>
            <a:ext cx="4304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/>
              <a:t>量子力学的几大假设：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5800" y="44624"/>
            <a:ext cx="7772400" cy="780685"/>
          </a:xfrm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§2.5 </a:t>
            </a:r>
            <a:r>
              <a:rPr lang="zh-CN" altLang="en-US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态叠加与不确定关系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Text Box 1026"/>
          <p:cNvSpPr txBox="1">
            <a:spLocks noChangeArrowheads="1"/>
          </p:cNvSpPr>
          <p:nvPr/>
        </p:nvSpPr>
        <p:spPr bwMode="auto">
          <a:xfrm>
            <a:off x="304800" y="1371600"/>
            <a:ext cx="88392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想要分辨就破坏相干，想保持相干就无法分辨</a:t>
            </a:r>
          </a:p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如果能看见就非此即彼，如果看不见就亦此亦彼</a:t>
            </a:r>
          </a:p>
        </p:txBody>
      </p:sp>
      <p:sp>
        <p:nvSpPr>
          <p:cNvPr id="4101" name="Text Box 1028"/>
          <p:cNvSpPr txBox="1">
            <a:spLocks noChangeArrowheads="1"/>
          </p:cNvSpPr>
          <p:nvPr/>
        </p:nvSpPr>
        <p:spPr bwMode="auto">
          <a:xfrm>
            <a:off x="0" y="5334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1">
                <a:solidFill>
                  <a:schemeClr val="accent2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二、不确定关系</a:t>
            </a:r>
          </a:p>
        </p:txBody>
      </p:sp>
      <p:graphicFrame>
        <p:nvGraphicFramePr>
          <p:cNvPr id="589824" name="Object 1024"/>
          <p:cNvGraphicFramePr>
            <a:graphicFrameLocks noChangeAspect="1"/>
          </p:cNvGraphicFramePr>
          <p:nvPr/>
        </p:nvGraphicFramePr>
        <p:xfrm>
          <a:off x="2667000" y="5932041"/>
          <a:ext cx="3208338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71577" imgH="219186" progId="Equation.DSMT4">
                  <p:embed/>
                </p:oleObj>
              </mc:Choice>
              <mc:Fallback>
                <p:oleObj name="Equation" r:id="rId2" imgW="971577" imgH="219186" progId="Equation.DSMT4">
                  <p:embed/>
                  <p:pic>
                    <p:nvPicPr>
                      <p:cNvPr id="58982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932041"/>
                        <a:ext cx="3208338" cy="750888"/>
                      </a:xfrm>
                      <a:prstGeom prst="rect">
                        <a:avLst/>
                      </a:prstGeom>
                      <a:solidFill>
                        <a:srgbClr val="FEFB82"/>
                      </a:solidFill>
                      <a:ln w="381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35" name="Text Box 1031"/>
          <p:cNvSpPr txBox="1">
            <a:spLocks noChangeArrowheads="1"/>
          </p:cNvSpPr>
          <p:nvPr/>
        </p:nvSpPr>
        <p:spPr bwMode="auto">
          <a:xfrm>
            <a:off x="285750" y="4865241"/>
            <a:ext cx="8305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</a:rPr>
              <a:t>量子力学</a:t>
            </a:r>
            <a:r>
              <a:rPr kumimoji="1" lang="zh-CN" altLang="en-US" sz="2800" b="1">
                <a:solidFill>
                  <a:schemeClr val="accent2"/>
                </a:solidFill>
              </a:rPr>
              <a:t>：</a:t>
            </a:r>
            <a:r>
              <a:rPr kumimoji="1" lang="zh-CN" altLang="en-US" sz="2800" b="1">
                <a:solidFill>
                  <a:srgbClr val="009900"/>
                </a:solidFill>
              </a:rPr>
              <a:t>位置和动量（某一方向）不能同时确定</a:t>
            </a:r>
            <a:r>
              <a:rPr kumimoji="1" lang="zh-CN" altLang="en-US" sz="2800" b="1">
                <a:solidFill>
                  <a:schemeClr val="accent2"/>
                </a:solidFill>
              </a:rPr>
              <a:t>。二者的不确定度满足</a:t>
            </a:r>
            <a:r>
              <a:rPr kumimoji="1" lang="zh-CN" altLang="en-US" sz="2800" b="1">
                <a:solidFill>
                  <a:srgbClr val="CC3300"/>
                </a:solidFill>
              </a:rPr>
              <a:t>不确定关系</a:t>
            </a:r>
            <a:endParaRPr lang="zh-CN" altLang="en-US"/>
          </a:p>
        </p:txBody>
      </p:sp>
      <p:grpSp>
        <p:nvGrpSpPr>
          <p:cNvPr id="2" name="Group 1033"/>
          <p:cNvGrpSpPr>
            <a:grpSpLocks/>
          </p:cNvGrpSpPr>
          <p:nvPr/>
        </p:nvGrpSpPr>
        <p:grpSpPr bwMode="auto">
          <a:xfrm>
            <a:off x="285750" y="3573016"/>
            <a:ext cx="8153400" cy="1054100"/>
            <a:chOff x="240" y="2352"/>
            <a:chExt cx="5136" cy="664"/>
          </a:xfrm>
        </p:grpSpPr>
        <p:sp>
          <p:nvSpPr>
            <p:cNvPr id="4105" name="Text Box 1029"/>
            <p:cNvSpPr txBox="1">
              <a:spLocks noChangeArrowheads="1"/>
            </p:cNvSpPr>
            <p:nvPr/>
          </p:nvSpPr>
          <p:spPr bwMode="auto">
            <a:xfrm>
              <a:off x="240" y="23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CC3300"/>
                  </a:solidFill>
                </a:rPr>
                <a:t>经典力学：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任意时刻质点在轨道上有确定的位置和速度，表示为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:</a:t>
              </a:r>
            </a:p>
          </p:txBody>
        </p:sp>
        <p:graphicFrame>
          <p:nvGraphicFramePr>
            <p:cNvPr id="4099" name="Object 1025"/>
            <p:cNvGraphicFramePr>
              <a:graphicFrameLocks noChangeAspect="1"/>
            </p:cNvGraphicFramePr>
            <p:nvPr/>
          </p:nvGraphicFramePr>
          <p:xfrm>
            <a:off x="1824" y="2585"/>
            <a:ext cx="3033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95397" imgH="228634" progId="Equation.DSMT4">
                    <p:embed/>
                  </p:oleObj>
                </mc:Choice>
                <mc:Fallback>
                  <p:oleObj name="Equation" r:id="rId4" imgW="1695397" imgH="228634" progId="Equation.DSMT4">
                    <p:embed/>
                    <p:pic>
                      <p:nvPicPr>
                        <p:cNvPr id="4099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585"/>
                          <a:ext cx="3033" cy="4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CC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5750" y="2643188"/>
            <a:ext cx="7572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</a:rPr>
              <a:t>相干与否，是界定测度的极限，测不准原理！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6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8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0" grpId="0" autoUpdateAnimBg="0"/>
      <p:bldP spid="560135" grpId="0" autoUpdateAnimBg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0848" name="Object 2048"/>
          <p:cNvGraphicFramePr>
            <a:graphicFrameLocks noChangeAspect="1"/>
          </p:cNvGraphicFramePr>
          <p:nvPr/>
        </p:nvGraphicFramePr>
        <p:xfrm>
          <a:off x="5030788" y="404813"/>
          <a:ext cx="3916362" cy="503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980952" imgH="1409524" progId="MS_ClipArt_Gallery.2">
                  <p:embed/>
                </p:oleObj>
              </mc:Choice>
              <mc:Fallback>
                <p:oleObj name="剪辑" r:id="rId2" imgW="980952" imgH="1409524" progId="MS_ClipArt_Gallery.2">
                  <p:embed/>
                  <p:pic>
                    <p:nvPicPr>
                      <p:cNvPr id="59084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404813"/>
                        <a:ext cx="3916362" cy="503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507" name="Text Box 3"/>
          <p:cNvSpPr txBox="1">
            <a:spLocks noChangeArrowheads="1"/>
          </p:cNvSpPr>
          <p:nvPr/>
        </p:nvSpPr>
        <p:spPr bwMode="auto">
          <a:xfrm>
            <a:off x="250825" y="908050"/>
            <a:ext cx="441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rgbClr val="0000FF"/>
                </a:solidFill>
              </a:rPr>
              <a:t> </a:t>
            </a:r>
            <a:r>
              <a:rPr kumimoji="1" lang="zh-CN" altLang="en-US" sz="2800" b="1">
                <a:solidFill>
                  <a:schemeClr val="accent2"/>
                </a:solidFill>
              </a:rPr>
              <a:t>海森伯（</a:t>
            </a:r>
            <a:r>
              <a:rPr kumimoji="1" lang="en-US" altLang="zh-CN" sz="2800" b="1">
                <a:solidFill>
                  <a:schemeClr val="accent2"/>
                </a:solidFill>
              </a:rPr>
              <a:t>W. Heisenberg</a:t>
            </a:r>
            <a:r>
              <a:rPr kumimoji="1" lang="zh-CN" altLang="en-US" sz="2800" b="1">
                <a:solidFill>
                  <a:schemeClr val="accent2"/>
                </a:solidFill>
              </a:rPr>
              <a:t>）</a:t>
            </a:r>
            <a:r>
              <a:rPr kumimoji="1" lang="en-US" altLang="zh-CN" sz="2800" b="1">
                <a:solidFill>
                  <a:schemeClr val="accent2"/>
                </a:solidFill>
              </a:rPr>
              <a:t>1927</a:t>
            </a:r>
            <a:r>
              <a:rPr kumimoji="1" lang="zh-CN" altLang="en-US" sz="2800" b="1">
                <a:solidFill>
                  <a:schemeClr val="accent2"/>
                </a:solidFill>
              </a:rPr>
              <a:t>年由量子力学给出更严格的结论，</a:t>
            </a:r>
            <a:r>
              <a:rPr kumimoji="1" lang="zh-CN" altLang="en-US" sz="2800" b="1">
                <a:solidFill>
                  <a:srgbClr val="CC3300"/>
                </a:solidFill>
              </a:rPr>
              <a:t>位置和动量的不确定关系：</a:t>
            </a:r>
          </a:p>
        </p:txBody>
      </p:sp>
      <p:graphicFrame>
        <p:nvGraphicFramePr>
          <p:cNvPr id="590849" name="Object 2049"/>
          <p:cNvGraphicFramePr>
            <a:graphicFrameLocks noChangeAspect="1"/>
          </p:cNvGraphicFramePr>
          <p:nvPr/>
        </p:nvGraphicFramePr>
        <p:xfrm>
          <a:off x="609600" y="2814638"/>
          <a:ext cx="3276600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580" imgH="1466819" progId="Equation.DSMT4">
                  <p:embed/>
                </p:oleObj>
              </mc:Choice>
              <mc:Fallback>
                <p:oleObj name="Equation" r:id="rId4" imgW="1714580" imgH="1466819" progId="Equation.DSMT4">
                  <p:embed/>
                  <p:pic>
                    <p:nvPicPr>
                      <p:cNvPr id="590849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14638"/>
                        <a:ext cx="3276600" cy="2411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509" name="Rectangle 5"/>
          <p:cNvSpPr>
            <a:spLocks noChangeArrowheads="1"/>
          </p:cNvSpPr>
          <p:nvPr/>
        </p:nvSpPr>
        <p:spPr bwMode="auto">
          <a:xfrm>
            <a:off x="4651375" y="5965825"/>
            <a:ext cx="4492625" cy="4572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latin typeface="宋体" panose="02010600030101010101" pitchFamily="2" charset="-122"/>
              </a:rPr>
              <a:t>海森堡</a:t>
            </a:r>
            <a:r>
              <a:rPr kumimoji="1" lang="zh-CN" altLang="en-US" b="1">
                <a:latin typeface="仿宋_GB2312" pitchFamily="49" charset="-122"/>
              </a:rPr>
              <a:t>获</a:t>
            </a:r>
            <a:r>
              <a:rPr kumimoji="1" lang="en-US" altLang="zh-CN" b="1"/>
              <a:t>1932</a:t>
            </a:r>
            <a:r>
              <a:rPr kumimoji="1" lang="zh-CN" altLang="en-US" b="1">
                <a:latin typeface="仿宋_GB2312" pitchFamily="49" charset="-122"/>
              </a:rPr>
              <a:t>年诺贝尔物理学奖</a:t>
            </a:r>
          </a:p>
        </p:txBody>
      </p:sp>
      <p:graphicFrame>
        <p:nvGraphicFramePr>
          <p:cNvPr id="590850" name="Object 2050"/>
          <p:cNvGraphicFramePr>
            <a:graphicFrameLocks noChangeAspect="1"/>
          </p:cNvGraphicFramePr>
          <p:nvPr/>
        </p:nvGraphicFramePr>
        <p:xfrm>
          <a:off x="250825" y="5229225"/>
          <a:ext cx="46482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743330" imgH="876204" progId="Equation.DSMT4">
                  <p:embed/>
                </p:oleObj>
              </mc:Choice>
              <mc:Fallback>
                <p:oleObj name="Equation" r:id="rId6" imgW="4743330" imgH="876204" progId="Equation.DSMT4">
                  <p:embed/>
                  <p:pic>
                    <p:nvPicPr>
                      <p:cNvPr id="590850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229225"/>
                        <a:ext cx="4648200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511" name="Text Box 7"/>
          <p:cNvSpPr txBox="1">
            <a:spLocks noChangeArrowheads="1"/>
          </p:cNvSpPr>
          <p:nvPr/>
        </p:nvSpPr>
        <p:spPr bwMode="auto">
          <a:xfrm>
            <a:off x="142875" y="228600"/>
            <a:ext cx="304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>
                <a:solidFill>
                  <a:schemeClr val="accent2"/>
                </a:solidFill>
              </a:rPr>
              <a:t>更一般的结论：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0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0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3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07" grpId="0" autoUpdateAnimBg="0"/>
      <p:bldP spid="533509" grpId="0" animBg="1" autoUpdateAnimBg="0"/>
      <p:bldP spid="53351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Text Box 2"/>
          <p:cNvSpPr txBox="1">
            <a:spLocks noChangeArrowheads="1"/>
          </p:cNvSpPr>
          <p:nvPr/>
        </p:nvSpPr>
        <p:spPr bwMode="auto">
          <a:xfrm>
            <a:off x="228600" y="915988"/>
            <a:ext cx="34274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1) </a:t>
            </a:r>
            <a:r>
              <a:rPr kumimoji="1" lang="zh-CN" altLang="en-US" sz="2800" b="1">
                <a:solidFill>
                  <a:schemeClr val="accent2"/>
                </a:solidFill>
              </a:rPr>
              <a:t>位置的不确定程度</a:t>
            </a:r>
          </a:p>
        </p:txBody>
      </p:sp>
      <p:grpSp>
        <p:nvGrpSpPr>
          <p:cNvPr id="2" name="Group 150"/>
          <p:cNvGrpSpPr>
            <a:grpSpLocks/>
          </p:cNvGrpSpPr>
          <p:nvPr/>
        </p:nvGrpSpPr>
        <p:grpSpPr bwMode="auto">
          <a:xfrm>
            <a:off x="304800" y="1752600"/>
            <a:ext cx="3581400" cy="1031875"/>
            <a:chOff x="192" y="1126"/>
            <a:chExt cx="2256" cy="650"/>
          </a:xfrm>
        </p:grpSpPr>
        <p:sp>
          <p:nvSpPr>
            <p:cNvPr id="6290" name="Text Box 3"/>
            <p:cNvSpPr txBox="1">
              <a:spLocks noChangeArrowheads="1"/>
            </p:cNvSpPr>
            <p:nvPr/>
          </p:nvSpPr>
          <p:spPr bwMode="auto">
            <a:xfrm>
              <a:off x="192" y="1126"/>
              <a:ext cx="2254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kumimoji="1" lang="en-US" altLang="zh-CN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 </a:t>
              </a:r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电子在单缝处的位置</a:t>
              </a:r>
            </a:p>
            <a:p>
              <a:pPr eaLnBrk="1" hangingPunct="1">
                <a:lnSpc>
                  <a:spcPct val="110000"/>
                </a:lnSpc>
              </a:pPr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 不确定量为</a:t>
              </a:r>
            </a:p>
          </p:txBody>
        </p:sp>
        <p:graphicFrame>
          <p:nvGraphicFramePr>
            <p:cNvPr id="6154" name="Object 1032"/>
            <p:cNvGraphicFramePr>
              <a:graphicFrameLocks noChangeAspect="1"/>
            </p:cNvGraphicFramePr>
            <p:nvPr/>
          </p:nvGraphicFramePr>
          <p:xfrm>
            <a:off x="1536" y="1448"/>
            <a:ext cx="91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38237" imgH="171408" progId="Equation.3">
                    <p:embed/>
                  </p:oleObj>
                </mc:Choice>
                <mc:Fallback>
                  <p:oleObj name="Equation" r:id="rId2" imgW="438237" imgH="171408" progId="Equation.3">
                    <p:embed/>
                    <p:pic>
                      <p:nvPicPr>
                        <p:cNvPr id="6154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448"/>
                          <a:ext cx="91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7" name="Text Box 31"/>
          <p:cNvSpPr txBox="1">
            <a:spLocks noChangeArrowheads="1"/>
          </p:cNvSpPr>
          <p:nvPr/>
        </p:nvSpPr>
        <p:spPr bwMode="auto">
          <a:xfrm>
            <a:off x="152400" y="182563"/>
            <a:ext cx="6096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三、动量与坐标的不确定关系</a:t>
            </a:r>
          </a:p>
        </p:txBody>
      </p:sp>
      <p:grpSp>
        <p:nvGrpSpPr>
          <p:cNvPr id="3" name="Group 151"/>
          <p:cNvGrpSpPr>
            <a:grpSpLocks/>
          </p:cNvGrpSpPr>
          <p:nvPr/>
        </p:nvGrpSpPr>
        <p:grpSpPr bwMode="auto">
          <a:xfrm>
            <a:off x="6858000" y="1752600"/>
            <a:ext cx="2060575" cy="2819400"/>
            <a:chOff x="4320" y="1104"/>
            <a:chExt cx="1298" cy="1776"/>
          </a:xfrm>
        </p:grpSpPr>
        <p:sp>
          <p:nvSpPr>
            <p:cNvPr id="6244" name="Rectangle 5"/>
            <p:cNvSpPr>
              <a:spLocks noChangeArrowheads="1"/>
            </p:cNvSpPr>
            <p:nvPr/>
          </p:nvSpPr>
          <p:spPr bwMode="auto">
            <a:xfrm>
              <a:off x="4320" y="1152"/>
              <a:ext cx="192" cy="1728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5" name="Oval 6"/>
            <p:cNvSpPr>
              <a:spLocks noChangeArrowheads="1"/>
            </p:cNvSpPr>
            <p:nvPr/>
          </p:nvSpPr>
          <p:spPr bwMode="auto">
            <a:xfrm>
              <a:off x="4368" y="1872"/>
              <a:ext cx="75" cy="86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6" name="Oval 7"/>
            <p:cNvSpPr>
              <a:spLocks noChangeArrowheads="1"/>
            </p:cNvSpPr>
            <p:nvPr/>
          </p:nvSpPr>
          <p:spPr bwMode="auto">
            <a:xfrm>
              <a:off x="4341" y="1643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7" name="Oval 8"/>
            <p:cNvSpPr>
              <a:spLocks noChangeArrowheads="1"/>
            </p:cNvSpPr>
            <p:nvPr/>
          </p:nvSpPr>
          <p:spPr bwMode="auto">
            <a:xfrm>
              <a:off x="4368" y="2112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8" name="Oval 9"/>
            <p:cNvSpPr>
              <a:spLocks noChangeArrowheads="1"/>
            </p:cNvSpPr>
            <p:nvPr/>
          </p:nvSpPr>
          <p:spPr bwMode="auto">
            <a:xfrm>
              <a:off x="4368" y="1307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49" name="Oval 10"/>
            <p:cNvSpPr>
              <a:spLocks noChangeArrowheads="1"/>
            </p:cNvSpPr>
            <p:nvPr/>
          </p:nvSpPr>
          <p:spPr bwMode="auto">
            <a:xfrm>
              <a:off x="4368" y="1920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250" name="Group 11"/>
            <p:cNvGrpSpPr>
              <a:grpSpLocks/>
            </p:cNvGrpSpPr>
            <p:nvPr/>
          </p:nvGrpSpPr>
          <p:grpSpPr bwMode="auto">
            <a:xfrm>
              <a:off x="4512" y="1178"/>
              <a:ext cx="384" cy="1702"/>
              <a:chOff x="4224" y="1536"/>
              <a:chExt cx="576" cy="1856"/>
            </a:xfrm>
          </p:grpSpPr>
          <p:sp>
            <p:nvSpPr>
              <p:cNvPr id="6281" name="Rectangle 12"/>
              <p:cNvSpPr>
                <a:spLocks noChangeArrowheads="1"/>
              </p:cNvSpPr>
              <p:nvPr/>
            </p:nvSpPr>
            <p:spPr bwMode="auto">
              <a:xfrm>
                <a:off x="4224" y="2592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2" name="Rectangle 13"/>
              <p:cNvSpPr>
                <a:spLocks noChangeArrowheads="1"/>
              </p:cNvSpPr>
              <p:nvPr/>
            </p:nvSpPr>
            <p:spPr bwMode="auto">
              <a:xfrm>
                <a:off x="4224" y="1920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3" name="Rectangle 14"/>
              <p:cNvSpPr>
                <a:spLocks noChangeArrowheads="1"/>
              </p:cNvSpPr>
              <p:nvPr/>
            </p:nvSpPr>
            <p:spPr bwMode="auto">
              <a:xfrm>
                <a:off x="4224" y="1728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4" name="Rectangle 15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5" name="Rectangle 16"/>
              <p:cNvSpPr>
                <a:spLocks noChangeArrowheads="1"/>
              </p:cNvSpPr>
              <p:nvPr/>
            </p:nvSpPr>
            <p:spPr bwMode="auto">
              <a:xfrm>
                <a:off x="4224" y="2128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6" name="Rectangle 17"/>
              <p:cNvSpPr>
                <a:spLocks noChangeArrowheads="1"/>
              </p:cNvSpPr>
              <p:nvPr/>
            </p:nvSpPr>
            <p:spPr bwMode="auto">
              <a:xfrm>
                <a:off x="4224" y="2784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7" name="Rectangle 18"/>
              <p:cNvSpPr>
                <a:spLocks noChangeArrowheads="1"/>
              </p:cNvSpPr>
              <p:nvPr/>
            </p:nvSpPr>
            <p:spPr bwMode="auto">
              <a:xfrm>
                <a:off x="4224" y="2976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8" name="Rectangle 19"/>
              <p:cNvSpPr>
                <a:spLocks noChangeArrowheads="1"/>
              </p:cNvSpPr>
              <p:nvPr/>
            </p:nvSpPr>
            <p:spPr bwMode="auto">
              <a:xfrm>
                <a:off x="4224" y="3168"/>
                <a:ext cx="576" cy="224"/>
              </a:xfrm>
              <a:prstGeom prst="rect">
                <a:avLst/>
              </a:prstGeom>
              <a:gradFill rotWithShape="0">
                <a:gsLst>
                  <a:gs pos="0">
                    <a:srgbClr val="66FF33"/>
                  </a:gs>
                  <a:gs pos="50000">
                    <a:srgbClr val="43A822"/>
                  </a:gs>
                  <a:gs pos="100000">
                    <a:srgbClr val="66FF3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9" name="Rectangle 20"/>
              <p:cNvSpPr>
                <a:spLocks noChangeArrowheads="1"/>
              </p:cNvSpPr>
              <p:nvPr/>
            </p:nvSpPr>
            <p:spPr bwMode="auto">
              <a:xfrm>
                <a:off x="4224" y="2352"/>
                <a:ext cx="576" cy="240"/>
              </a:xfrm>
              <a:prstGeom prst="rect">
                <a:avLst/>
              </a:prstGeom>
              <a:gradFill rotWithShape="0">
                <a:gsLst>
                  <a:gs pos="0">
                    <a:srgbClr val="7FFF55"/>
                  </a:gs>
                  <a:gs pos="50000">
                    <a:srgbClr val="66FF33"/>
                  </a:gs>
                  <a:gs pos="100000">
                    <a:srgbClr val="7FFF5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251" name="Oval 21"/>
            <p:cNvSpPr>
              <a:spLocks noChangeArrowheads="1"/>
            </p:cNvSpPr>
            <p:nvPr/>
          </p:nvSpPr>
          <p:spPr bwMode="auto">
            <a:xfrm>
              <a:off x="4368" y="1680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2" name="Oval 22"/>
            <p:cNvSpPr>
              <a:spLocks noChangeArrowheads="1"/>
            </p:cNvSpPr>
            <p:nvPr/>
          </p:nvSpPr>
          <p:spPr bwMode="auto">
            <a:xfrm>
              <a:off x="4368" y="2304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3" name="Oval 23"/>
            <p:cNvSpPr>
              <a:spLocks noChangeArrowheads="1"/>
            </p:cNvSpPr>
            <p:nvPr/>
          </p:nvSpPr>
          <p:spPr bwMode="auto">
            <a:xfrm>
              <a:off x="4368" y="1488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4" name="Oval 24"/>
            <p:cNvSpPr>
              <a:spLocks noChangeArrowheads="1"/>
            </p:cNvSpPr>
            <p:nvPr/>
          </p:nvSpPr>
          <p:spPr bwMode="auto">
            <a:xfrm>
              <a:off x="4368" y="2640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5" name="Oval 25"/>
            <p:cNvSpPr>
              <a:spLocks noChangeArrowheads="1"/>
            </p:cNvSpPr>
            <p:nvPr/>
          </p:nvSpPr>
          <p:spPr bwMode="auto">
            <a:xfrm>
              <a:off x="4368" y="2075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6" name="Oval 26"/>
            <p:cNvSpPr>
              <a:spLocks noChangeArrowheads="1"/>
            </p:cNvSpPr>
            <p:nvPr/>
          </p:nvSpPr>
          <p:spPr bwMode="auto">
            <a:xfrm>
              <a:off x="4368" y="2016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7" name="Oval 27"/>
            <p:cNvSpPr>
              <a:spLocks noChangeArrowheads="1"/>
            </p:cNvSpPr>
            <p:nvPr/>
          </p:nvSpPr>
          <p:spPr bwMode="auto">
            <a:xfrm>
              <a:off x="4368" y="2496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8" name="Oval 28"/>
            <p:cNvSpPr>
              <a:spLocks noChangeArrowheads="1"/>
            </p:cNvSpPr>
            <p:nvPr/>
          </p:nvSpPr>
          <p:spPr bwMode="auto">
            <a:xfrm>
              <a:off x="4368" y="2448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59" name="Oval 29"/>
            <p:cNvSpPr>
              <a:spLocks noChangeArrowheads="1"/>
            </p:cNvSpPr>
            <p:nvPr/>
          </p:nvSpPr>
          <p:spPr bwMode="auto">
            <a:xfrm>
              <a:off x="4368" y="2784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260" name="Oval 30"/>
            <p:cNvSpPr>
              <a:spLocks noChangeArrowheads="1"/>
            </p:cNvSpPr>
            <p:nvPr/>
          </p:nvSpPr>
          <p:spPr bwMode="auto">
            <a:xfrm>
              <a:off x="4341" y="1979"/>
              <a:ext cx="75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261" name="Group 32"/>
            <p:cNvGrpSpPr>
              <a:grpSpLocks/>
            </p:cNvGrpSpPr>
            <p:nvPr/>
          </p:nvGrpSpPr>
          <p:grpSpPr bwMode="auto">
            <a:xfrm>
              <a:off x="4896" y="1104"/>
              <a:ext cx="722" cy="1776"/>
              <a:chOff x="5758" y="1152"/>
              <a:chExt cx="722" cy="1776"/>
            </a:xfrm>
          </p:grpSpPr>
          <p:sp>
            <p:nvSpPr>
              <p:cNvPr id="6279" name="Line 33"/>
              <p:cNvSpPr>
                <a:spLocks noChangeShapeType="1"/>
              </p:cNvSpPr>
              <p:nvPr/>
            </p:nvSpPr>
            <p:spPr bwMode="auto">
              <a:xfrm flipV="1">
                <a:off x="5760" y="1152"/>
                <a:ext cx="2" cy="1776"/>
              </a:xfrm>
              <a:prstGeom prst="line">
                <a:avLst/>
              </a:prstGeom>
              <a:noFill/>
              <a:ln w="9525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80" name="Line 34"/>
              <p:cNvSpPr>
                <a:spLocks noChangeShapeType="1"/>
              </p:cNvSpPr>
              <p:nvPr/>
            </p:nvSpPr>
            <p:spPr bwMode="auto">
              <a:xfrm>
                <a:off x="5758" y="2064"/>
                <a:ext cx="722" cy="0"/>
              </a:xfrm>
              <a:prstGeom prst="line">
                <a:avLst/>
              </a:prstGeom>
              <a:noFill/>
              <a:ln w="19050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262" name="Text Box 35"/>
            <p:cNvSpPr txBox="1">
              <a:spLocks noChangeArrowheads="1"/>
            </p:cNvSpPr>
            <p:nvPr/>
          </p:nvSpPr>
          <p:spPr bwMode="auto">
            <a:xfrm>
              <a:off x="5399" y="1680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800" b="1" i="1">
                  <a:solidFill>
                    <a:schemeClr val="accent2"/>
                  </a:solidFill>
                </a:rPr>
                <a:t>I</a:t>
              </a:r>
            </a:p>
          </p:txBody>
        </p:sp>
        <p:grpSp>
          <p:nvGrpSpPr>
            <p:cNvPr id="6263" name="Group 36"/>
            <p:cNvGrpSpPr>
              <a:grpSpLocks/>
            </p:cNvGrpSpPr>
            <p:nvPr/>
          </p:nvGrpSpPr>
          <p:grpSpPr bwMode="auto">
            <a:xfrm>
              <a:off x="4896" y="1200"/>
              <a:ext cx="544" cy="1632"/>
              <a:chOff x="4002" y="1075"/>
              <a:chExt cx="544" cy="1706"/>
            </a:xfrm>
          </p:grpSpPr>
          <p:sp>
            <p:nvSpPr>
              <p:cNvPr id="6264" name="Freeform 37"/>
              <p:cNvSpPr>
                <a:spLocks/>
              </p:cNvSpPr>
              <p:nvPr/>
            </p:nvSpPr>
            <p:spPr bwMode="auto">
              <a:xfrm rot="5400000">
                <a:off x="4124" y="1400"/>
                <a:ext cx="77" cy="45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65" name="Freeform 38"/>
              <p:cNvSpPr>
                <a:spLocks/>
              </p:cNvSpPr>
              <p:nvPr/>
            </p:nvSpPr>
            <p:spPr bwMode="auto">
              <a:xfrm rot="5400000" flipV="1">
                <a:off x="4009" y="1446"/>
                <a:ext cx="125" cy="137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6266" name="Group 39"/>
              <p:cNvGrpSpPr>
                <a:grpSpLocks/>
              </p:cNvGrpSpPr>
              <p:nvPr/>
            </p:nvGrpSpPr>
            <p:grpSpPr bwMode="auto">
              <a:xfrm rot="5400000">
                <a:off x="4024" y="1557"/>
                <a:ext cx="231" cy="271"/>
                <a:chOff x="2880" y="2112"/>
                <a:chExt cx="2304" cy="2016"/>
              </a:xfrm>
            </p:grpSpPr>
            <p:sp>
              <p:nvSpPr>
                <p:cNvPr id="6277" name="Freeform 40"/>
                <p:cNvSpPr>
                  <a:spLocks/>
                </p:cNvSpPr>
                <p:nvPr/>
              </p:nvSpPr>
              <p:spPr bwMode="auto">
                <a:xfrm>
                  <a:off x="2880" y="2112"/>
                  <a:ext cx="1152" cy="1008"/>
                </a:xfrm>
                <a:custGeom>
                  <a:avLst/>
                  <a:gdLst>
                    <a:gd name="T0" fmla="*/ 0 w 1152"/>
                    <a:gd name="T1" fmla="*/ 1008 h 1008"/>
                    <a:gd name="T2" fmla="*/ 192 w 1152"/>
                    <a:gd name="T3" fmla="*/ 528 h 1008"/>
                    <a:gd name="T4" fmla="*/ 384 w 1152"/>
                    <a:gd name="T5" fmla="*/ 144 h 1008"/>
                    <a:gd name="T6" fmla="*/ 576 w 1152"/>
                    <a:gd name="T7" fmla="*/ 0 h 1008"/>
                    <a:gd name="T8" fmla="*/ 768 w 1152"/>
                    <a:gd name="T9" fmla="*/ 144 h 1008"/>
                    <a:gd name="T10" fmla="*/ 960 w 1152"/>
                    <a:gd name="T11" fmla="*/ 528 h 1008"/>
                    <a:gd name="T12" fmla="*/ 1152 w 1152"/>
                    <a:gd name="T13" fmla="*/ 1008 h 10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52"/>
                    <a:gd name="T22" fmla="*/ 0 h 1008"/>
                    <a:gd name="T23" fmla="*/ 1152 w 1152"/>
                    <a:gd name="T24" fmla="*/ 1008 h 10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52" h="1008">
                      <a:moveTo>
                        <a:pt x="0" y="1008"/>
                      </a:moveTo>
                      <a:cubicBezTo>
                        <a:pt x="64" y="840"/>
                        <a:pt x="128" y="672"/>
                        <a:pt x="192" y="528"/>
                      </a:cubicBezTo>
                      <a:cubicBezTo>
                        <a:pt x="256" y="384"/>
                        <a:pt x="320" y="232"/>
                        <a:pt x="384" y="144"/>
                      </a:cubicBezTo>
                      <a:cubicBezTo>
                        <a:pt x="448" y="56"/>
                        <a:pt x="512" y="0"/>
                        <a:pt x="576" y="0"/>
                      </a:cubicBezTo>
                      <a:cubicBezTo>
                        <a:pt x="640" y="0"/>
                        <a:pt x="704" y="56"/>
                        <a:pt x="768" y="144"/>
                      </a:cubicBezTo>
                      <a:cubicBezTo>
                        <a:pt x="832" y="232"/>
                        <a:pt x="896" y="384"/>
                        <a:pt x="960" y="528"/>
                      </a:cubicBezTo>
                      <a:cubicBezTo>
                        <a:pt x="1024" y="672"/>
                        <a:pt x="1120" y="928"/>
                        <a:pt x="1152" y="1008"/>
                      </a:cubicBezTo>
                    </a:path>
                  </a:pathLst>
                </a:custGeom>
                <a:noFill/>
                <a:ln w="38100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78" name="Freeform 41"/>
                <p:cNvSpPr>
                  <a:spLocks/>
                </p:cNvSpPr>
                <p:nvPr/>
              </p:nvSpPr>
              <p:spPr bwMode="auto">
                <a:xfrm flipV="1">
                  <a:off x="4032" y="3120"/>
                  <a:ext cx="1152" cy="1008"/>
                </a:xfrm>
                <a:custGeom>
                  <a:avLst/>
                  <a:gdLst>
                    <a:gd name="T0" fmla="*/ 0 w 1152"/>
                    <a:gd name="T1" fmla="*/ 1008 h 1008"/>
                    <a:gd name="T2" fmla="*/ 192 w 1152"/>
                    <a:gd name="T3" fmla="*/ 528 h 1008"/>
                    <a:gd name="T4" fmla="*/ 384 w 1152"/>
                    <a:gd name="T5" fmla="*/ 144 h 1008"/>
                    <a:gd name="T6" fmla="*/ 576 w 1152"/>
                    <a:gd name="T7" fmla="*/ 0 h 1008"/>
                    <a:gd name="T8" fmla="*/ 768 w 1152"/>
                    <a:gd name="T9" fmla="*/ 144 h 1008"/>
                    <a:gd name="T10" fmla="*/ 960 w 1152"/>
                    <a:gd name="T11" fmla="*/ 528 h 1008"/>
                    <a:gd name="T12" fmla="*/ 1152 w 1152"/>
                    <a:gd name="T13" fmla="*/ 1008 h 10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52"/>
                    <a:gd name="T22" fmla="*/ 0 h 1008"/>
                    <a:gd name="T23" fmla="*/ 1152 w 1152"/>
                    <a:gd name="T24" fmla="*/ 1008 h 10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52" h="1008">
                      <a:moveTo>
                        <a:pt x="0" y="1008"/>
                      </a:moveTo>
                      <a:cubicBezTo>
                        <a:pt x="64" y="840"/>
                        <a:pt x="128" y="672"/>
                        <a:pt x="192" y="528"/>
                      </a:cubicBezTo>
                      <a:cubicBezTo>
                        <a:pt x="256" y="384"/>
                        <a:pt x="320" y="232"/>
                        <a:pt x="384" y="144"/>
                      </a:cubicBezTo>
                      <a:cubicBezTo>
                        <a:pt x="448" y="56"/>
                        <a:pt x="512" y="0"/>
                        <a:pt x="576" y="0"/>
                      </a:cubicBezTo>
                      <a:cubicBezTo>
                        <a:pt x="640" y="0"/>
                        <a:pt x="704" y="56"/>
                        <a:pt x="768" y="144"/>
                      </a:cubicBezTo>
                      <a:cubicBezTo>
                        <a:pt x="832" y="232"/>
                        <a:pt x="896" y="384"/>
                        <a:pt x="960" y="528"/>
                      </a:cubicBezTo>
                      <a:cubicBezTo>
                        <a:pt x="1024" y="672"/>
                        <a:pt x="1120" y="928"/>
                        <a:pt x="1152" y="1008"/>
                      </a:cubicBezTo>
                    </a:path>
                  </a:pathLst>
                </a:custGeom>
                <a:noFill/>
                <a:ln w="38100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6267" name="Freeform 42"/>
              <p:cNvSpPr>
                <a:spLocks/>
              </p:cNvSpPr>
              <p:nvPr/>
            </p:nvSpPr>
            <p:spPr bwMode="auto">
              <a:xfrm rot="5400000">
                <a:off x="4220" y="1726"/>
                <a:ext cx="243" cy="408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68" name="Freeform 43"/>
              <p:cNvSpPr>
                <a:spLocks/>
              </p:cNvSpPr>
              <p:nvPr/>
            </p:nvSpPr>
            <p:spPr bwMode="auto">
              <a:xfrm rot="5400000" flipV="1">
                <a:off x="4036" y="2007"/>
                <a:ext cx="115" cy="183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6269" name="Group 44"/>
              <p:cNvGrpSpPr>
                <a:grpSpLocks/>
              </p:cNvGrpSpPr>
              <p:nvPr/>
            </p:nvGrpSpPr>
            <p:grpSpPr bwMode="auto">
              <a:xfrm rot="5400000">
                <a:off x="4019" y="2141"/>
                <a:ext cx="241" cy="271"/>
                <a:chOff x="2880" y="2112"/>
                <a:chExt cx="2304" cy="2016"/>
              </a:xfrm>
            </p:grpSpPr>
            <p:sp>
              <p:nvSpPr>
                <p:cNvPr id="6275" name="Freeform 45"/>
                <p:cNvSpPr>
                  <a:spLocks/>
                </p:cNvSpPr>
                <p:nvPr/>
              </p:nvSpPr>
              <p:spPr bwMode="auto">
                <a:xfrm>
                  <a:off x="2880" y="2112"/>
                  <a:ext cx="1152" cy="1008"/>
                </a:xfrm>
                <a:custGeom>
                  <a:avLst/>
                  <a:gdLst>
                    <a:gd name="T0" fmla="*/ 0 w 1152"/>
                    <a:gd name="T1" fmla="*/ 1008 h 1008"/>
                    <a:gd name="T2" fmla="*/ 192 w 1152"/>
                    <a:gd name="T3" fmla="*/ 528 h 1008"/>
                    <a:gd name="T4" fmla="*/ 384 w 1152"/>
                    <a:gd name="T5" fmla="*/ 144 h 1008"/>
                    <a:gd name="T6" fmla="*/ 576 w 1152"/>
                    <a:gd name="T7" fmla="*/ 0 h 1008"/>
                    <a:gd name="T8" fmla="*/ 768 w 1152"/>
                    <a:gd name="T9" fmla="*/ 144 h 1008"/>
                    <a:gd name="T10" fmla="*/ 960 w 1152"/>
                    <a:gd name="T11" fmla="*/ 528 h 1008"/>
                    <a:gd name="T12" fmla="*/ 1152 w 1152"/>
                    <a:gd name="T13" fmla="*/ 1008 h 10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52"/>
                    <a:gd name="T22" fmla="*/ 0 h 1008"/>
                    <a:gd name="T23" fmla="*/ 1152 w 1152"/>
                    <a:gd name="T24" fmla="*/ 1008 h 10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52" h="1008">
                      <a:moveTo>
                        <a:pt x="0" y="1008"/>
                      </a:moveTo>
                      <a:cubicBezTo>
                        <a:pt x="64" y="840"/>
                        <a:pt x="128" y="672"/>
                        <a:pt x="192" y="528"/>
                      </a:cubicBezTo>
                      <a:cubicBezTo>
                        <a:pt x="256" y="384"/>
                        <a:pt x="320" y="232"/>
                        <a:pt x="384" y="144"/>
                      </a:cubicBezTo>
                      <a:cubicBezTo>
                        <a:pt x="448" y="56"/>
                        <a:pt x="512" y="0"/>
                        <a:pt x="576" y="0"/>
                      </a:cubicBezTo>
                      <a:cubicBezTo>
                        <a:pt x="640" y="0"/>
                        <a:pt x="704" y="56"/>
                        <a:pt x="768" y="144"/>
                      </a:cubicBezTo>
                      <a:cubicBezTo>
                        <a:pt x="832" y="232"/>
                        <a:pt x="896" y="384"/>
                        <a:pt x="960" y="528"/>
                      </a:cubicBezTo>
                      <a:cubicBezTo>
                        <a:pt x="1024" y="672"/>
                        <a:pt x="1120" y="928"/>
                        <a:pt x="1152" y="1008"/>
                      </a:cubicBezTo>
                    </a:path>
                  </a:pathLst>
                </a:custGeom>
                <a:noFill/>
                <a:ln w="38100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76" name="Freeform 46"/>
                <p:cNvSpPr>
                  <a:spLocks/>
                </p:cNvSpPr>
                <p:nvPr/>
              </p:nvSpPr>
              <p:spPr bwMode="auto">
                <a:xfrm flipV="1">
                  <a:off x="4032" y="3120"/>
                  <a:ext cx="1152" cy="1008"/>
                </a:xfrm>
                <a:custGeom>
                  <a:avLst/>
                  <a:gdLst>
                    <a:gd name="T0" fmla="*/ 0 w 1152"/>
                    <a:gd name="T1" fmla="*/ 1008 h 1008"/>
                    <a:gd name="T2" fmla="*/ 192 w 1152"/>
                    <a:gd name="T3" fmla="*/ 528 h 1008"/>
                    <a:gd name="T4" fmla="*/ 384 w 1152"/>
                    <a:gd name="T5" fmla="*/ 144 h 1008"/>
                    <a:gd name="T6" fmla="*/ 576 w 1152"/>
                    <a:gd name="T7" fmla="*/ 0 h 1008"/>
                    <a:gd name="T8" fmla="*/ 768 w 1152"/>
                    <a:gd name="T9" fmla="*/ 144 h 1008"/>
                    <a:gd name="T10" fmla="*/ 960 w 1152"/>
                    <a:gd name="T11" fmla="*/ 528 h 1008"/>
                    <a:gd name="T12" fmla="*/ 1152 w 1152"/>
                    <a:gd name="T13" fmla="*/ 1008 h 10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52"/>
                    <a:gd name="T22" fmla="*/ 0 h 1008"/>
                    <a:gd name="T23" fmla="*/ 1152 w 1152"/>
                    <a:gd name="T24" fmla="*/ 1008 h 10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52" h="1008">
                      <a:moveTo>
                        <a:pt x="0" y="1008"/>
                      </a:moveTo>
                      <a:cubicBezTo>
                        <a:pt x="64" y="840"/>
                        <a:pt x="128" y="672"/>
                        <a:pt x="192" y="528"/>
                      </a:cubicBezTo>
                      <a:cubicBezTo>
                        <a:pt x="256" y="384"/>
                        <a:pt x="320" y="232"/>
                        <a:pt x="384" y="144"/>
                      </a:cubicBezTo>
                      <a:cubicBezTo>
                        <a:pt x="448" y="56"/>
                        <a:pt x="512" y="0"/>
                        <a:pt x="576" y="0"/>
                      </a:cubicBezTo>
                      <a:cubicBezTo>
                        <a:pt x="640" y="0"/>
                        <a:pt x="704" y="56"/>
                        <a:pt x="768" y="144"/>
                      </a:cubicBezTo>
                      <a:cubicBezTo>
                        <a:pt x="832" y="232"/>
                        <a:pt x="896" y="384"/>
                        <a:pt x="960" y="528"/>
                      </a:cubicBezTo>
                      <a:cubicBezTo>
                        <a:pt x="1024" y="672"/>
                        <a:pt x="1120" y="928"/>
                        <a:pt x="1152" y="1008"/>
                      </a:cubicBezTo>
                    </a:path>
                  </a:pathLst>
                </a:custGeom>
                <a:noFill/>
                <a:ln w="38100">
                  <a:solidFill>
                    <a:srgbClr val="CC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6270" name="Freeform 47"/>
              <p:cNvSpPr>
                <a:spLocks/>
              </p:cNvSpPr>
              <p:nvPr/>
            </p:nvSpPr>
            <p:spPr bwMode="auto">
              <a:xfrm>
                <a:off x="4004" y="1338"/>
                <a:ext cx="136" cy="46"/>
              </a:xfrm>
              <a:custGeom>
                <a:avLst/>
                <a:gdLst>
                  <a:gd name="T0" fmla="*/ 81 w 144"/>
                  <a:gd name="T1" fmla="*/ 0 h 96"/>
                  <a:gd name="T2" fmla="*/ 0 w 144"/>
                  <a:gd name="T3" fmla="*/ 0 h 96"/>
                  <a:gd name="T4" fmla="*/ 0 60000 65536"/>
                  <a:gd name="T5" fmla="*/ 0 60000 65536"/>
                  <a:gd name="T6" fmla="*/ 0 w 144"/>
                  <a:gd name="T7" fmla="*/ 0 h 96"/>
                  <a:gd name="T8" fmla="*/ 144 w 144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4" h="96">
                    <a:moveTo>
                      <a:pt x="144" y="96"/>
                    </a:moveTo>
                    <a:cubicBezTo>
                      <a:pt x="84" y="56"/>
                      <a:pt x="24" y="16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71" name="Freeform 48"/>
              <p:cNvSpPr>
                <a:spLocks/>
              </p:cNvSpPr>
              <p:nvPr/>
            </p:nvSpPr>
            <p:spPr bwMode="auto">
              <a:xfrm flipV="1">
                <a:off x="4004" y="2474"/>
                <a:ext cx="136" cy="76"/>
              </a:xfrm>
              <a:custGeom>
                <a:avLst/>
                <a:gdLst>
                  <a:gd name="T0" fmla="*/ 81 w 144"/>
                  <a:gd name="T1" fmla="*/ 9 h 96"/>
                  <a:gd name="T2" fmla="*/ 0 w 144"/>
                  <a:gd name="T3" fmla="*/ 0 h 96"/>
                  <a:gd name="T4" fmla="*/ 0 60000 65536"/>
                  <a:gd name="T5" fmla="*/ 0 60000 65536"/>
                  <a:gd name="T6" fmla="*/ 0 w 144"/>
                  <a:gd name="T7" fmla="*/ 0 h 96"/>
                  <a:gd name="T8" fmla="*/ 144 w 144"/>
                  <a:gd name="T9" fmla="*/ 96 h 9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4" h="96">
                    <a:moveTo>
                      <a:pt x="144" y="96"/>
                    </a:moveTo>
                    <a:cubicBezTo>
                      <a:pt x="84" y="56"/>
                      <a:pt x="24" y="16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72" name="Freeform 49"/>
              <p:cNvSpPr>
                <a:spLocks/>
              </p:cNvSpPr>
              <p:nvPr/>
            </p:nvSpPr>
            <p:spPr bwMode="auto">
              <a:xfrm rot="5400000">
                <a:off x="3932" y="1147"/>
                <a:ext cx="233" cy="90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73" name="Freeform 50"/>
              <p:cNvSpPr>
                <a:spLocks/>
              </p:cNvSpPr>
              <p:nvPr/>
            </p:nvSpPr>
            <p:spPr bwMode="auto">
              <a:xfrm rot="5400000">
                <a:off x="3933" y="2620"/>
                <a:ext cx="232" cy="90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74" name="Freeform 51"/>
              <p:cNvSpPr>
                <a:spLocks/>
              </p:cNvSpPr>
              <p:nvPr/>
            </p:nvSpPr>
            <p:spPr bwMode="auto">
              <a:xfrm rot="5400000">
                <a:off x="4124" y="2413"/>
                <a:ext cx="78" cy="45"/>
              </a:xfrm>
              <a:custGeom>
                <a:avLst/>
                <a:gdLst>
                  <a:gd name="T0" fmla="*/ 0 w 1152"/>
                  <a:gd name="T1" fmla="*/ 0 h 1008"/>
                  <a:gd name="T2" fmla="*/ 0 w 1152"/>
                  <a:gd name="T3" fmla="*/ 0 h 1008"/>
                  <a:gd name="T4" fmla="*/ 0 w 1152"/>
                  <a:gd name="T5" fmla="*/ 0 h 1008"/>
                  <a:gd name="T6" fmla="*/ 0 w 1152"/>
                  <a:gd name="T7" fmla="*/ 0 h 1008"/>
                  <a:gd name="T8" fmla="*/ 0 w 1152"/>
                  <a:gd name="T9" fmla="*/ 0 h 1008"/>
                  <a:gd name="T10" fmla="*/ 0 w 1152"/>
                  <a:gd name="T11" fmla="*/ 0 h 1008"/>
                  <a:gd name="T12" fmla="*/ 0 w 1152"/>
                  <a:gd name="T13" fmla="*/ 0 h 10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52"/>
                  <a:gd name="T22" fmla="*/ 0 h 1008"/>
                  <a:gd name="T23" fmla="*/ 1152 w 1152"/>
                  <a:gd name="T24" fmla="*/ 1008 h 10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52" h="1008">
                    <a:moveTo>
                      <a:pt x="0" y="1008"/>
                    </a:moveTo>
                    <a:cubicBezTo>
                      <a:pt x="64" y="840"/>
                      <a:pt x="128" y="672"/>
                      <a:pt x="192" y="528"/>
                    </a:cubicBezTo>
                    <a:cubicBezTo>
                      <a:pt x="256" y="384"/>
                      <a:pt x="320" y="232"/>
                      <a:pt x="384" y="144"/>
                    </a:cubicBezTo>
                    <a:cubicBezTo>
                      <a:pt x="448" y="56"/>
                      <a:pt x="512" y="0"/>
                      <a:pt x="576" y="0"/>
                    </a:cubicBezTo>
                    <a:cubicBezTo>
                      <a:pt x="640" y="0"/>
                      <a:pt x="704" y="56"/>
                      <a:pt x="768" y="144"/>
                    </a:cubicBezTo>
                    <a:cubicBezTo>
                      <a:pt x="832" y="232"/>
                      <a:pt x="896" y="384"/>
                      <a:pt x="960" y="528"/>
                    </a:cubicBezTo>
                    <a:cubicBezTo>
                      <a:pt x="1024" y="672"/>
                      <a:pt x="1120" y="928"/>
                      <a:pt x="1152" y="1008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531508" name="Rectangle 52"/>
          <p:cNvSpPr>
            <a:spLocks noChangeArrowheads="1"/>
          </p:cNvSpPr>
          <p:nvPr/>
        </p:nvSpPr>
        <p:spPr bwMode="auto">
          <a:xfrm>
            <a:off x="228600" y="3357563"/>
            <a:ext cx="3578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>
                <a:solidFill>
                  <a:schemeClr val="accent2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）动量的不确定程度</a:t>
            </a:r>
          </a:p>
        </p:txBody>
      </p: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4267200" y="457200"/>
            <a:ext cx="3884613" cy="2103438"/>
            <a:chOff x="2880" y="384"/>
            <a:chExt cx="2447" cy="1325"/>
          </a:xfrm>
        </p:grpSpPr>
        <p:grpSp>
          <p:nvGrpSpPr>
            <p:cNvPr id="6180" name="Group 54"/>
            <p:cNvGrpSpPr>
              <a:grpSpLocks/>
            </p:cNvGrpSpPr>
            <p:nvPr/>
          </p:nvGrpSpPr>
          <p:grpSpPr bwMode="auto">
            <a:xfrm>
              <a:off x="2880" y="816"/>
              <a:ext cx="365" cy="239"/>
              <a:chOff x="446" y="2976"/>
              <a:chExt cx="850" cy="294"/>
            </a:xfrm>
          </p:grpSpPr>
          <p:grpSp>
            <p:nvGrpSpPr>
              <p:cNvPr id="6238" name="Group 55"/>
              <p:cNvGrpSpPr>
                <a:grpSpLocks/>
              </p:cNvGrpSpPr>
              <p:nvPr/>
            </p:nvGrpSpPr>
            <p:grpSpPr bwMode="auto">
              <a:xfrm>
                <a:off x="1054" y="2976"/>
                <a:ext cx="242" cy="294"/>
                <a:chOff x="1054" y="2976"/>
                <a:chExt cx="146" cy="294"/>
              </a:xfrm>
            </p:grpSpPr>
            <p:sp>
              <p:nvSpPr>
                <p:cNvPr id="6241" name="Oval 56"/>
                <p:cNvSpPr>
                  <a:spLocks noChangeArrowheads="1"/>
                </p:cNvSpPr>
                <p:nvPr/>
              </p:nvSpPr>
              <p:spPr bwMode="auto">
                <a:xfrm>
                  <a:off x="1054" y="2976"/>
                  <a:ext cx="146" cy="147"/>
                </a:xfrm>
                <a:prstGeom prst="ellips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42" name="Oval 57"/>
                <p:cNvSpPr>
                  <a:spLocks noChangeArrowheads="1"/>
                </p:cNvSpPr>
                <p:nvPr/>
              </p:nvSpPr>
              <p:spPr bwMode="auto">
                <a:xfrm>
                  <a:off x="1054" y="3123"/>
                  <a:ext cx="146" cy="147"/>
                </a:xfrm>
                <a:prstGeom prst="ellips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43" name="Oval 58"/>
                <p:cNvSpPr>
                  <a:spLocks noChangeArrowheads="1"/>
                </p:cNvSpPr>
                <p:nvPr/>
              </p:nvSpPr>
              <p:spPr bwMode="auto">
                <a:xfrm>
                  <a:off x="1054" y="3050"/>
                  <a:ext cx="146" cy="147"/>
                </a:xfrm>
                <a:prstGeom prst="ellips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6239" name="Line 59"/>
              <p:cNvSpPr>
                <a:spLocks noChangeShapeType="1"/>
              </p:cNvSpPr>
              <p:nvPr/>
            </p:nvSpPr>
            <p:spPr bwMode="auto">
              <a:xfrm flipH="1">
                <a:off x="446" y="2976"/>
                <a:ext cx="65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0" name="Line 60"/>
              <p:cNvSpPr>
                <a:spLocks noChangeShapeType="1"/>
              </p:cNvSpPr>
              <p:nvPr/>
            </p:nvSpPr>
            <p:spPr bwMode="auto">
              <a:xfrm flipH="1">
                <a:off x="469" y="3270"/>
                <a:ext cx="65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181" name="Group 61"/>
            <p:cNvGrpSpPr>
              <a:grpSpLocks/>
            </p:cNvGrpSpPr>
            <p:nvPr/>
          </p:nvGrpSpPr>
          <p:grpSpPr bwMode="auto">
            <a:xfrm>
              <a:off x="3279" y="678"/>
              <a:ext cx="225" cy="467"/>
              <a:chOff x="336" y="2262"/>
              <a:chExt cx="225" cy="467"/>
            </a:xfrm>
          </p:grpSpPr>
          <p:sp>
            <p:nvSpPr>
              <p:cNvPr id="6227" name="Oval 62"/>
              <p:cNvSpPr>
                <a:spLocks noChangeArrowheads="1"/>
              </p:cNvSpPr>
              <p:nvPr/>
            </p:nvSpPr>
            <p:spPr bwMode="auto">
              <a:xfrm>
                <a:off x="355" y="2552"/>
                <a:ext cx="77" cy="89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6228" name="Group 63"/>
              <p:cNvGrpSpPr>
                <a:grpSpLocks/>
              </p:cNvGrpSpPr>
              <p:nvPr/>
            </p:nvGrpSpPr>
            <p:grpSpPr bwMode="auto">
              <a:xfrm>
                <a:off x="336" y="2262"/>
                <a:ext cx="225" cy="467"/>
                <a:chOff x="712" y="2262"/>
                <a:chExt cx="225" cy="467"/>
              </a:xfrm>
            </p:grpSpPr>
            <p:sp>
              <p:nvSpPr>
                <p:cNvPr id="6229" name="Oval 64"/>
                <p:cNvSpPr>
                  <a:spLocks noChangeArrowheads="1"/>
                </p:cNvSpPr>
                <p:nvPr/>
              </p:nvSpPr>
              <p:spPr bwMode="auto">
                <a:xfrm>
                  <a:off x="751" y="2464"/>
                  <a:ext cx="78" cy="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66FF33"/>
                    </a:gs>
                    <a:gs pos="100000">
                      <a:srgbClr val="398F1D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  <p:grpSp>
              <p:nvGrpSpPr>
                <p:cNvPr id="6230" name="Group 65"/>
                <p:cNvGrpSpPr>
                  <a:grpSpLocks/>
                </p:cNvGrpSpPr>
                <p:nvPr/>
              </p:nvGrpSpPr>
              <p:grpSpPr bwMode="auto">
                <a:xfrm>
                  <a:off x="712" y="2587"/>
                  <a:ext cx="206" cy="142"/>
                  <a:chOff x="712" y="2587"/>
                  <a:chExt cx="206" cy="142"/>
                </a:xfrm>
              </p:grpSpPr>
              <p:sp>
                <p:nvSpPr>
                  <p:cNvPr id="623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712" y="2641"/>
                    <a:ext cx="78" cy="8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237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840" y="2587"/>
                    <a:ext cx="78" cy="89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6231" name="Group 68"/>
                <p:cNvGrpSpPr>
                  <a:grpSpLocks/>
                </p:cNvGrpSpPr>
                <p:nvPr/>
              </p:nvGrpSpPr>
              <p:grpSpPr bwMode="auto">
                <a:xfrm>
                  <a:off x="712" y="2262"/>
                  <a:ext cx="225" cy="202"/>
                  <a:chOff x="712" y="2262"/>
                  <a:chExt cx="225" cy="202"/>
                </a:xfrm>
              </p:grpSpPr>
              <p:sp>
                <p:nvSpPr>
                  <p:cNvPr id="623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790" y="2376"/>
                    <a:ext cx="77" cy="8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23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712" y="2332"/>
                    <a:ext cx="78" cy="8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23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859" y="2371"/>
                    <a:ext cx="78" cy="8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623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755" y="2262"/>
                    <a:ext cx="78" cy="8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66FF33"/>
                      </a:gs>
                      <a:gs pos="100000">
                        <a:srgbClr val="398F1D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182" name="Oval 73"/>
            <p:cNvSpPr>
              <a:spLocks noChangeArrowheads="1"/>
            </p:cNvSpPr>
            <p:nvPr/>
          </p:nvSpPr>
          <p:spPr bwMode="auto">
            <a:xfrm>
              <a:off x="3456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3" name="Line 74"/>
            <p:cNvSpPr>
              <a:spLocks noChangeShapeType="1"/>
            </p:cNvSpPr>
            <p:nvPr/>
          </p:nvSpPr>
          <p:spPr bwMode="auto">
            <a:xfrm>
              <a:off x="3552" y="960"/>
              <a:ext cx="768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4" name="Oval 75"/>
            <p:cNvSpPr>
              <a:spLocks noChangeArrowheads="1"/>
            </p:cNvSpPr>
            <p:nvPr/>
          </p:nvSpPr>
          <p:spPr bwMode="auto">
            <a:xfrm>
              <a:off x="3456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5" name="Line 76"/>
            <p:cNvSpPr>
              <a:spLocks noChangeShapeType="1"/>
            </p:cNvSpPr>
            <p:nvPr/>
          </p:nvSpPr>
          <p:spPr bwMode="auto">
            <a:xfrm>
              <a:off x="3552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6" name="Oval 77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7" name="Line 78"/>
            <p:cNvSpPr>
              <a:spLocks noChangeShapeType="1"/>
            </p:cNvSpPr>
            <p:nvPr/>
          </p:nvSpPr>
          <p:spPr bwMode="auto">
            <a:xfrm>
              <a:off x="3504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8" name="Oval 79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9" name="Line 80"/>
            <p:cNvSpPr>
              <a:spLocks noChangeShapeType="1"/>
            </p:cNvSpPr>
            <p:nvPr/>
          </p:nvSpPr>
          <p:spPr bwMode="auto">
            <a:xfrm>
              <a:off x="3504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0" name="Oval 81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1" name="Line 82"/>
            <p:cNvSpPr>
              <a:spLocks noChangeShapeType="1"/>
            </p:cNvSpPr>
            <p:nvPr/>
          </p:nvSpPr>
          <p:spPr bwMode="auto">
            <a:xfrm>
              <a:off x="3504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2" name="Oval 83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3" name="Line 84"/>
            <p:cNvSpPr>
              <a:spLocks noChangeShapeType="1"/>
            </p:cNvSpPr>
            <p:nvPr/>
          </p:nvSpPr>
          <p:spPr bwMode="auto">
            <a:xfrm>
              <a:off x="3504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4" name="Oval 85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5" name="Line 86"/>
            <p:cNvSpPr>
              <a:spLocks noChangeShapeType="1"/>
            </p:cNvSpPr>
            <p:nvPr/>
          </p:nvSpPr>
          <p:spPr bwMode="auto">
            <a:xfrm>
              <a:off x="3504" y="960"/>
              <a:ext cx="768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6" name="Oval 87"/>
            <p:cNvSpPr>
              <a:spLocks noChangeArrowheads="1"/>
            </p:cNvSpPr>
            <p:nvPr/>
          </p:nvSpPr>
          <p:spPr bwMode="auto">
            <a:xfrm>
              <a:off x="3408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7" name="Line 88"/>
            <p:cNvSpPr>
              <a:spLocks noChangeShapeType="1"/>
            </p:cNvSpPr>
            <p:nvPr/>
          </p:nvSpPr>
          <p:spPr bwMode="auto">
            <a:xfrm>
              <a:off x="3504" y="960"/>
              <a:ext cx="624" cy="0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98" name="Oval 89"/>
            <p:cNvSpPr>
              <a:spLocks noChangeArrowheads="1"/>
            </p:cNvSpPr>
            <p:nvPr/>
          </p:nvSpPr>
          <p:spPr bwMode="auto">
            <a:xfrm>
              <a:off x="3381" y="912"/>
              <a:ext cx="74" cy="85"/>
            </a:xfrm>
            <a:prstGeom prst="ellipse">
              <a:avLst/>
            </a:prstGeom>
            <a:gradFill rotWithShape="0">
              <a:gsLst>
                <a:gs pos="0">
                  <a:srgbClr val="66FF33"/>
                </a:gs>
                <a:gs pos="100000">
                  <a:srgbClr val="398F1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9" name="Line 90"/>
            <p:cNvSpPr>
              <a:spLocks noChangeShapeType="1"/>
            </p:cNvSpPr>
            <p:nvPr/>
          </p:nvSpPr>
          <p:spPr bwMode="auto">
            <a:xfrm>
              <a:off x="3408" y="960"/>
              <a:ext cx="768" cy="0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200" name="Group 91"/>
            <p:cNvGrpSpPr>
              <a:grpSpLocks/>
            </p:cNvGrpSpPr>
            <p:nvPr/>
          </p:nvGrpSpPr>
          <p:grpSpPr bwMode="auto">
            <a:xfrm>
              <a:off x="4128" y="384"/>
              <a:ext cx="170" cy="1152"/>
              <a:chOff x="1798" y="1920"/>
              <a:chExt cx="170" cy="1152"/>
            </a:xfrm>
          </p:grpSpPr>
          <p:sp>
            <p:nvSpPr>
              <p:cNvPr id="6216" name="Rectangle 92"/>
              <p:cNvSpPr>
                <a:spLocks noChangeArrowheads="1"/>
              </p:cNvSpPr>
              <p:nvPr/>
            </p:nvSpPr>
            <p:spPr bwMode="auto">
              <a:xfrm>
                <a:off x="1921" y="1920"/>
                <a:ext cx="47" cy="50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7" name="Rectangle 93"/>
              <p:cNvSpPr>
                <a:spLocks noChangeArrowheads="1"/>
              </p:cNvSpPr>
              <p:nvPr/>
            </p:nvSpPr>
            <p:spPr bwMode="auto">
              <a:xfrm>
                <a:off x="1921" y="2568"/>
                <a:ext cx="47" cy="50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8" name="Oval 94"/>
              <p:cNvSpPr>
                <a:spLocks noChangeArrowheads="1"/>
              </p:cNvSpPr>
              <p:nvPr/>
            </p:nvSpPr>
            <p:spPr bwMode="auto">
              <a:xfrm>
                <a:off x="1825" y="2400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9" name="Oval 95"/>
              <p:cNvSpPr>
                <a:spLocks noChangeArrowheads="1"/>
              </p:cNvSpPr>
              <p:nvPr/>
            </p:nvSpPr>
            <p:spPr bwMode="auto">
              <a:xfrm>
                <a:off x="1825" y="2400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0" name="Oval 96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1" name="Oval 97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2" name="Oval 98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3" name="Oval 99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4" name="Oval 100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5" name="Oval 101"/>
              <p:cNvSpPr>
                <a:spLocks noChangeArrowheads="1"/>
              </p:cNvSpPr>
              <p:nvPr/>
            </p:nvSpPr>
            <p:spPr bwMode="auto">
              <a:xfrm>
                <a:off x="1825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6" name="Oval 102"/>
              <p:cNvSpPr>
                <a:spLocks noChangeArrowheads="1"/>
              </p:cNvSpPr>
              <p:nvPr/>
            </p:nvSpPr>
            <p:spPr bwMode="auto">
              <a:xfrm>
                <a:off x="1798" y="2411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201" name="Group 103"/>
            <p:cNvGrpSpPr>
              <a:grpSpLocks/>
            </p:cNvGrpSpPr>
            <p:nvPr/>
          </p:nvGrpSpPr>
          <p:grpSpPr bwMode="auto">
            <a:xfrm>
              <a:off x="3477" y="875"/>
              <a:ext cx="795" cy="181"/>
              <a:chOff x="720" y="3072"/>
              <a:chExt cx="795" cy="181"/>
            </a:xfrm>
          </p:grpSpPr>
          <p:sp>
            <p:nvSpPr>
              <p:cNvPr id="6210" name="Oval 104"/>
              <p:cNvSpPr>
                <a:spLocks noChangeArrowheads="1"/>
              </p:cNvSpPr>
              <p:nvPr/>
            </p:nvSpPr>
            <p:spPr bwMode="auto">
              <a:xfrm>
                <a:off x="720" y="3120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1" name="Oval 105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2" name="Oval 106"/>
              <p:cNvSpPr>
                <a:spLocks noChangeArrowheads="1"/>
              </p:cNvSpPr>
              <p:nvPr/>
            </p:nvSpPr>
            <p:spPr bwMode="auto">
              <a:xfrm>
                <a:off x="960" y="3168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3" name="Oval 107"/>
              <p:cNvSpPr>
                <a:spLocks noChangeArrowheads="1"/>
              </p:cNvSpPr>
              <p:nvPr/>
            </p:nvSpPr>
            <p:spPr bwMode="auto">
              <a:xfrm>
                <a:off x="1104" y="3072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4" name="Oval 108"/>
              <p:cNvSpPr>
                <a:spLocks noChangeArrowheads="1"/>
              </p:cNvSpPr>
              <p:nvPr/>
            </p:nvSpPr>
            <p:spPr bwMode="auto">
              <a:xfrm>
                <a:off x="1248" y="3168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5" name="Oval 109"/>
              <p:cNvSpPr>
                <a:spLocks noChangeArrowheads="1"/>
              </p:cNvSpPr>
              <p:nvPr/>
            </p:nvSpPr>
            <p:spPr bwMode="auto">
              <a:xfrm>
                <a:off x="1440" y="3120"/>
                <a:ext cx="75" cy="8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398F1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6202" name="Line 110"/>
            <p:cNvSpPr>
              <a:spLocks noChangeShapeType="1"/>
            </p:cNvSpPr>
            <p:nvPr/>
          </p:nvSpPr>
          <p:spPr bwMode="auto">
            <a:xfrm>
              <a:off x="3312" y="1152"/>
              <a:ext cx="0" cy="33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3" name="Line 111"/>
            <p:cNvSpPr>
              <a:spLocks noChangeShapeType="1"/>
            </p:cNvSpPr>
            <p:nvPr/>
          </p:nvSpPr>
          <p:spPr bwMode="auto">
            <a:xfrm flipH="1" flipV="1">
              <a:off x="3312" y="1488"/>
              <a:ext cx="24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4" name="Line 112"/>
            <p:cNvSpPr>
              <a:spLocks noChangeShapeType="1"/>
            </p:cNvSpPr>
            <p:nvPr/>
          </p:nvSpPr>
          <p:spPr bwMode="auto">
            <a:xfrm flipV="1">
              <a:off x="3984" y="1488"/>
              <a:ext cx="24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05" name="Text Box 113"/>
            <p:cNvSpPr txBox="1">
              <a:spLocks noChangeArrowheads="1"/>
            </p:cNvSpPr>
            <p:nvPr/>
          </p:nvSpPr>
          <p:spPr bwMode="auto">
            <a:xfrm>
              <a:off x="3599" y="1344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chemeClr val="accent2"/>
                  </a:solidFill>
                </a:rPr>
                <a:t>U</a:t>
              </a:r>
            </a:p>
          </p:txBody>
        </p:sp>
        <p:sp>
          <p:nvSpPr>
            <p:cNvPr id="6206" name="Line 114"/>
            <p:cNvSpPr>
              <a:spLocks noChangeShapeType="1"/>
            </p:cNvSpPr>
            <p:nvPr/>
          </p:nvSpPr>
          <p:spPr bwMode="auto">
            <a:xfrm>
              <a:off x="4319" y="864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Line 115"/>
            <p:cNvSpPr>
              <a:spLocks noChangeShapeType="1"/>
            </p:cNvSpPr>
            <p:nvPr/>
          </p:nvSpPr>
          <p:spPr bwMode="auto">
            <a:xfrm>
              <a:off x="4319" y="1056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8" name="Line 116"/>
            <p:cNvSpPr>
              <a:spLocks noChangeShapeType="1"/>
            </p:cNvSpPr>
            <p:nvPr/>
          </p:nvSpPr>
          <p:spPr bwMode="auto">
            <a:xfrm>
              <a:off x="4415" y="672"/>
              <a:ext cx="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9" name="Line 117"/>
            <p:cNvSpPr>
              <a:spLocks noChangeShapeType="1"/>
            </p:cNvSpPr>
            <p:nvPr/>
          </p:nvSpPr>
          <p:spPr bwMode="auto">
            <a:xfrm flipV="1">
              <a:off x="4415" y="1056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53" name="Object 1031"/>
            <p:cNvGraphicFramePr>
              <a:graphicFrameLocks noChangeAspect="1"/>
            </p:cNvGraphicFramePr>
            <p:nvPr/>
          </p:nvGraphicFramePr>
          <p:xfrm>
            <a:off x="4511" y="816"/>
            <a:ext cx="816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8237" imgH="171408" progId="Equation.3">
                    <p:embed/>
                  </p:oleObj>
                </mc:Choice>
                <mc:Fallback>
                  <p:oleObj name="Equation" r:id="rId4" imgW="438237" imgH="171408" progId="Equation.3">
                    <p:embed/>
                    <p:pic>
                      <p:nvPicPr>
                        <p:cNvPr id="6153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1" y="816"/>
                          <a:ext cx="816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19"/>
          <p:cNvGrpSpPr>
            <a:grpSpLocks/>
          </p:cNvGrpSpPr>
          <p:nvPr/>
        </p:nvGrpSpPr>
        <p:grpSpPr bwMode="auto">
          <a:xfrm>
            <a:off x="5562600" y="4191000"/>
            <a:ext cx="2971800" cy="2667000"/>
            <a:chOff x="3456" y="2604"/>
            <a:chExt cx="1872" cy="1680"/>
          </a:xfrm>
        </p:grpSpPr>
        <p:sp>
          <p:nvSpPr>
            <p:cNvPr id="6163" name="Line 120"/>
            <p:cNvSpPr>
              <a:spLocks noChangeShapeType="1"/>
            </p:cNvSpPr>
            <p:nvPr/>
          </p:nvSpPr>
          <p:spPr bwMode="auto">
            <a:xfrm rot="5400000" flipH="1">
              <a:off x="4437" y="3438"/>
              <a:ext cx="1680" cy="11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Line 121"/>
            <p:cNvSpPr>
              <a:spLocks noChangeShapeType="1"/>
            </p:cNvSpPr>
            <p:nvPr/>
          </p:nvSpPr>
          <p:spPr bwMode="auto">
            <a:xfrm rot="5400000">
              <a:off x="4698" y="2882"/>
              <a:ext cx="9" cy="120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5" name="Line 122"/>
            <p:cNvSpPr>
              <a:spLocks noChangeShapeType="1"/>
            </p:cNvSpPr>
            <p:nvPr/>
          </p:nvSpPr>
          <p:spPr bwMode="auto">
            <a:xfrm>
              <a:off x="4051" y="2711"/>
              <a:ext cx="0" cy="66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6" name="Line 123"/>
            <p:cNvSpPr>
              <a:spLocks noChangeShapeType="1"/>
            </p:cNvSpPr>
            <p:nvPr/>
          </p:nvSpPr>
          <p:spPr bwMode="auto">
            <a:xfrm>
              <a:off x="4051" y="3599"/>
              <a:ext cx="0" cy="55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7" name="Line 124"/>
            <p:cNvSpPr>
              <a:spLocks noChangeShapeType="1"/>
            </p:cNvSpPr>
            <p:nvPr/>
          </p:nvSpPr>
          <p:spPr bwMode="auto">
            <a:xfrm>
              <a:off x="3456" y="3488"/>
              <a:ext cx="446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8" name="Freeform 125"/>
            <p:cNvSpPr>
              <a:spLocks/>
            </p:cNvSpPr>
            <p:nvPr/>
          </p:nvSpPr>
          <p:spPr bwMode="auto">
            <a:xfrm>
              <a:off x="4696" y="2766"/>
              <a:ext cx="632" cy="711"/>
            </a:xfrm>
            <a:custGeom>
              <a:avLst/>
              <a:gdLst>
                <a:gd name="T0" fmla="*/ 0 w 612"/>
                <a:gd name="T1" fmla="*/ 2621 h 615"/>
                <a:gd name="T2" fmla="*/ 34 w 612"/>
                <a:gd name="T3" fmla="*/ 2369 h 615"/>
                <a:gd name="T4" fmla="*/ 140 w 612"/>
                <a:gd name="T5" fmla="*/ 2135 h 615"/>
                <a:gd name="T6" fmla="*/ 775 w 612"/>
                <a:gd name="T7" fmla="*/ 1330 h 615"/>
                <a:gd name="T8" fmla="*/ 560 w 612"/>
                <a:gd name="T9" fmla="*/ 592 h 615"/>
                <a:gd name="T10" fmla="*/ 757 w 612"/>
                <a:gd name="T11" fmla="*/ 0 h 6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2"/>
                <a:gd name="T19" fmla="*/ 0 h 615"/>
                <a:gd name="T20" fmla="*/ 612 w 612"/>
                <a:gd name="T21" fmla="*/ 615 h 6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2" h="615">
                  <a:moveTo>
                    <a:pt x="0" y="615"/>
                  </a:moveTo>
                  <a:cubicBezTo>
                    <a:pt x="3" y="605"/>
                    <a:pt x="7" y="574"/>
                    <a:pt x="24" y="555"/>
                  </a:cubicBezTo>
                  <a:cubicBezTo>
                    <a:pt x="41" y="536"/>
                    <a:pt x="13" y="542"/>
                    <a:pt x="102" y="501"/>
                  </a:cubicBezTo>
                  <a:cubicBezTo>
                    <a:pt x="191" y="460"/>
                    <a:pt x="510" y="373"/>
                    <a:pt x="561" y="312"/>
                  </a:cubicBezTo>
                  <a:cubicBezTo>
                    <a:pt x="612" y="251"/>
                    <a:pt x="407" y="190"/>
                    <a:pt x="405" y="138"/>
                  </a:cubicBezTo>
                  <a:cubicBezTo>
                    <a:pt x="403" y="86"/>
                    <a:pt x="519" y="29"/>
                    <a:pt x="549" y="0"/>
                  </a:cubicBezTo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69" name="Freeform 126"/>
            <p:cNvSpPr>
              <a:spLocks/>
            </p:cNvSpPr>
            <p:nvPr/>
          </p:nvSpPr>
          <p:spPr bwMode="auto">
            <a:xfrm flipV="1">
              <a:off x="4696" y="3488"/>
              <a:ext cx="632" cy="711"/>
            </a:xfrm>
            <a:custGeom>
              <a:avLst/>
              <a:gdLst>
                <a:gd name="T0" fmla="*/ 0 w 612"/>
                <a:gd name="T1" fmla="*/ 2621 h 615"/>
                <a:gd name="T2" fmla="*/ 34 w 612"/>
                <a:gd name="T3" fmla="*/ 2369 h 615"/>
                <a:gd name="T4" fmla="*/ 140 w 612"/>
                <a:gd name="T5" fmla="*/ 2135 h 615"/>
                <a:gd name="T6" fmla="*/ 775 w 612"/>
                <a:gd name="T7" fmla="*/ 1330 h 615"/>
                <a:gd name="T8" fmla="*/ 560 w 612"/>
                <a:gd name="T9" fmla="*/ 592 h 615"/>
                <a:gd name="T10" fmla="*/ 757 w 612"/>
                <a:gd name="T11" fmla="*/ 0 h 6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12"/>
                <a:gd name="T19" fmla="*/ 0 h 615"/>
                <a:gd name="T20" fmla="*/ 612 w 612"/>
                <a:gd name="T21" fmla="*/ 615 h 6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12" h="615">
                  <a:moveTo>
                    <a:pt x="0" y="615"/>
                  </a:moveTo>
                  <a:cubicBezTo>
                    <a:pt x="3" y="605"/>
                    <a:pt x="7" y="574"/>
                    <a:pt x="24" y="555"/>
                  </a:cubicBezTo>
                  <a:cubicBezTo>
                    <a:pt x="41" y="536"/>
                    <a:pt x="13" y="542"/>
                    <a:pt x="102" y="501"/>
                  </a:cubicBezTo>
                  <a:cubicBezTo>
                    <a:pt x="191" y="460"/>
                    <a:pt x="510" y="373"/>
                    <a:pt x="561" y="312"/>
                  </a:cubicBezTo>
                  <a:cubicBezTo>
                    <a:pt x="612" y="251"/>
                    <a:pt x="407" y="190"/>
                    <a:pt x="405" y="138"/>
                  </a:cubicBezTo>
                  <a:cubicBezTo>
                    <a:pt x="403" y="86"/>
                    <a:pt x="519" y="29"/>
                    <a:pt x="549" y="0"/>
                  </a:cubicBezTo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0" name="Line 127"/>
            <p:cNvSpPr>
              <a:spLocks noChangeShapeType="1"/>
            </p:cNvSpPr>
            <p:nvPr/>
          </p:nvSpPr>
          <p:spPr bwMode="auto">
            <a:xfrm flipV="1">
              <a:off x="4101" y="3099"/>
              <a:ext cx="1190" cy="33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1" name="Line 128"/>
            <p:cNvSpPr>
              <a:spLocks noChangeShapeType="1"/>
            </p:cNvSpPr>
            <p:nvPr/>
          </p:nvSpPr>
          <p:spPr bwMode="auto">
            <a:xfrm>
              <a:off x="4101" y="3543"/>
              <a:ext cx="1190" cy="33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2" name="Line 129"/>
            <p:cNvSpPr>
              <a:spLocks noChangeShapeType="1"/>
            </p:cNvSpPr>
            <p:nvPr/>
          </p:nvSpPr>
          <p:spPr bwMode="auto">
            <a:xfrm flipV="1">
              <a:off x="4101" y="3330"/>
              <a:ext cx="396" cy="111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3" name="Line 130"/>
            <p:cNvSpPr>
              <a:spLocks noChangeShapeType="1"/>
            </p:cNvSpPr>
            <p:nvPr/>
          </p:nvSpPr>
          <p:spPr bwMode="auto">
            <a:xfrm flipH="1">
              <a:off x="4101" y="3321"/>
              <a:ext cx="34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4" name="Line 131"/>
            <p:cNvSpPr>
              <a:spLocks noChangeShapeType="1"/>
            </p:cNvSpPr>
            <p:nvPr/>
          </p:nvSpPr>
          <p:spPr bwMode="auto">
            <a:xfrm flipH="1" flipV="1">
              <a:off x="4098" y="3273"/>
              <a:ext cx="0" cy="18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5" name="Arc 132"/>
            <p:cNvSpPr>
              <a:spLocks/>
            </p:cNvSpPr>
            <p:nvPr/>
          </p:nvSpPr>
          <p:spPr bwMode="auto">
            <a:xfrm>
              <a:off x="4299" y="3377"/>
              <a:ext cx="50" cy="11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6" name="Line 133"/>
            <p:cNvSpPr>
              <a:spLocks noChangeShapeType="1"/>
            </p:cNvSpPr>
            <p:nvPr/>
          </p:nvSpPr>
          <p:spPr bwMode="auto">
            <a:xfrm>
              <a:off x="3902" y="3377"/>
              <a:ext cx="9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7" name="Line 134"/>
            <p:cNvSpPr>
              <a:spLocks noChangeShapeType="1"/>
            </p:cNvSpPr>
            <p:nvPr/>
          </p:nvSpPr>
          <p:spPr bwMode="auto">
            <a:xfrm flipH="1">
              <a:off x="3902" y="3599"/>
              <a:ext cx="9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8" name="Line 135"/>
            <p:cNvSpPr>
              <a:spLocks noChangeShapeType="1"/>
            </p:cNvSpPr>
            <p:nvPr/>
          </p:nvSpPr>
          <p:spPr bwMode="auto">
            <a:xfrm>
              <a:off x="3952" y="3377"/>
              <a:ext cx="0" cy="2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47" name="Object 1025"/>
            <p:cNvGraphicFramePr>
              <a:graphicFrameLocks noChangeAspect="1"/>
            </p:cNvGraphicFramePr>
            <p:nvPr/>
          </p:nvGraphicFramePr>
          <p:xfrm>
            <a:off x="3793" y="3654"/>
            <a:ext cx="26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76332" imgH="323920" progId="Equation.3">
                    <p:embed/>
                  </p:oleObj>
                </mc:Choice>
                <mc:Fallback>
                  <p:oleObj name="Equation" r:id="rId6" imgW="476332" imgH="323920" progId="Equation.3">
                    <p:embed/>
                    <p:pic>
                      <p:nvPicPr>
                        <p:cNvPr id="6147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3" y="3654"/>
                          <a:ext cx="26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8" name="Object 1026"/>
            <p:cNvGraphicFramePr>
              <a:graphicFrameLocks noChangeAspect="1"/>
            </p:cNvGraphicFramePr>
            <p:nvPr/>
          </p:nvGraphicFramePr>
          <p:xfrm>
            <a:off x="4396" y="3373"/>
            <a:ext cx="141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04766" imgH="447550" progId="Equation.3">
                    <p:embed/>
                  </p:oleObj>
                </mc:Choice>
                <mc:Fallback>
                  <p:oleObj name="Equation" r:id="rId8" imgW="304766" imgH="447550" progId="Equation.3">
                    <p:embed/>
                    <p:pic>
                      <p:nvPicPr>
                        <p:cNvPr id="6148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" y="3373"/>
                          <a:ext cx="141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9" name="Object 1027"/>
            <p:cNvGraphicFramePr>
              <a:graphicFrameLocks noChangeAspect="1"/>
            </p:cNvGraphicFramePr>
            <p:nvPr/>
          </p:nvGraphicFramePr>
          <p:xfrm>
            <a:off x="4401" y="3040"/>
            <a:ext cx="14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66670" imgH="380876" progId="Equation.3">
                    <p:embed/>
                  </p:oleObj>
                </mc:Choice>
                <mc:Fallback>
                  <p:oleObj name="Equation" r:id="rId10" imgW="266670" imgH="380876" progId="Equation.3">
                    <p:embed/>
                    <p:pic>
                      <p:nvPicPr>
                        <p:cNvPr id="6149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" y="3040"/>
                          <a:ext cx="14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0" name="Object 1028"/>
            <p:cNvGraphicFramePr>
              <a:graphicFrameLocks noChangeAspect="1"/>
            </p:cNvGraphicFramePr>
            <p:nvPr/>
          </p:nvGraphicFramePr>
          <p:xfrm>
            <a:off x="4068" y="3024"/>
            <a:ext cx="22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09597" imgH="447550" progId="Equation.3">
                    <p:embed/>
                  </p:oleObj>
                </mc:Choice>
                <mc:Fallback>
                  <p:oleObj name="Equation" r:id="rId12" imgW="409597" imgH="447550" progId="Equation.3">
                    <p:embed/>
                    <p:pic>
                      <p:nvPicPr>
                        <p:cNvPr id="6150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8" y="3024"/>
                          <a:ext cx="22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1" name="Object 1029"/>
            <p:cNvGraphicFramePr>
              <a:graphicFrameLocks noChangeAspect="1"/>
            </p:cNvGraphicFramePr>
            <p:nvPr/>
          </p:nvGraphicFramePr>
          <p:xfrm>
            <a:off x="3497" y="3266"/>
            <a:ext cx="323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85789" imgH="247529" progId="Equation.3">
                    <p:embed/>
                  </p:oleObj>
                </mc:Choice>
                <mc:Fallback>
                  <p:oleObj name="Equation" r:id="rId14" imgW="485789" imgH="247529" progId="Equation.3">
                    <p:embed/>
                    <p:pic>
                      <p:nvPicPr>
                        <p:cNvPr id="6151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7" y="3266"/>
                          <a:ext cx="323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9" name="Line 141"/>
            <p:cNvSpPr>
              <a:spLocks noChangeShapeType="1"/>
            </p:cNvSpPr>
            <p:nvPr/>
          </p:nvSpPr>
          <p:spPr bwMode="auto">
            <a:xfrm flipV="1">
              <a:off x="3952" y="2822"/>
              <a:ext cx="0" cy="388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152" name="Object 1030"/>
            <p:cNvGraphicFramePr>
              <a:graphicFrameLocks noChangeAspect="1"/>
            </p:cNvGraphicFramePr>
            <p:nvPr/>
          </p:nvGraphicFramePr>
          <p:xfrm>
            <a:off x="3842" y="2652"/>
            <a:ext cx="150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57214" imgH="247529" progId="Equation.3">
                    <p:embed/>
                  </p:oleObj>
                </mc:Choice>
                <mc:Fallback>
                  <p:oleObj name="Equation" r:id="rId16" imgW="257214" imgH="247529" progId="Equation.3">
                    <p:embed/>
                    <p:pic>
                      <p:nvPicPr>
                        <p:cNvPr id="6152" name="Object 10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2" y="2652"/>
                          <a:ext cx="150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7" name="Text Box 35"/>
          <p:cNvSpPr txBox="1">
            <a:spLocks noChangeArrowheads="1"/>
          </p:cNvSpPr>
          <p:nvPr/>
        </p:nvSpPr>
        <p:spPr bwMode="auto">
          <a:xfrm>
            <a:off x="785813" y="4071938"/>
            <a:ext cx="32861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chemeClr val="accent2"/>
                </a:solidFill>
              </a:rPr>
              <a:t>x</a:t>
            </a:r>
            <a:r>
              <a:rPr kumimoji="1" lang="zh-CN" altLang="en-US" sz="2800" b="1">
                <a:solidFill>
                  <a:schemeClr val="accent2"/>
                </a:solidFill>
              </a:rPr>
              <a:t>方向上的动量不确定度大于主条纹</a:t>
            </a:r>
          </a:p>
        </p:txBody>
      </p:sp>
      <p:graphicFrame>
        <p:nvGraphicFramePr>
          <p:cNvPr id="148" name="Object 2048"/>
          <p:cNvGraphicFramePr>
            <a:graphicFrameLocks noChangeAspect="1"/>
          </p:cNvGraphicFramePr>
          <p:nvPr/>
        </p:nvGraphicFramePr>
        <p:xfrm>
          <a:off x="1011238" y="5357813"/>
          <a:ext cx="2795587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42938" imgH="219186" progId="Equation.DSMT4">
                  <p:embed/>
                </p:oleObj>
              </mc:Choice>
              <mc:Fallback>
                <p:oleObj name="Equation" r:id="rId18" imgW="942938" imgH="219186" progId="Equation.DSMT4">
                  <p:embed/>
                  <p:pic>
                    <p:nvPicPr>
                      <p:cNvPr id="14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5357813"/>
                        <a:ext cx="2795587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3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58" grpId="0" autoUpdateAnimBg="0"/>
      <p:bldP spid="531508" grpId="0" autoUpdateAnimBg="0"/>
      <p:bldP spid="14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071563" y="5357813"/>
            <a:ext cx="5643562" cy="1214437"/>
            <a:chOff x="384" y="3330"/>
            <a:chExt cx="3299" cy="708"/>
          </a:xfrm>
        </p:grpSpPr>
        <p:graphicFrame>
          <p:nvGraphicFramePr>
            <p:cNvPr id="7175" name="Object 2052"/>
            <p:cNvGraphicFramePr>
              <a:graphicFrameLocks noChangeAspect="1"/>
            </p:cNvGraphicFramePr>
            <p:nvPr/>
          </p:nvGraphicFramePr>
          <p:xfrm>
            <a:off x="384" y="3330"/>
            <a:ext cx="1120" cy="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09532" imgH="380876" progId="Equation.DSMT4">
                    <p:embed/>
                  </p:oleObj>
                </mc:Choice>
                <mc:Fallback>
                  <p:oleObj name="Equation" r:id="rId2" imgW="609532" imgH="380876" progId="Equation.DSMT4">
                    <p:embed/>
                    <p:pic>
                      <p:nvPicPr>
                        <p:cNvPr id="7175" name="Object 20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330"/>
                          <a:ext cx="1120" cy="7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3" name="Text Box 4"/>
            <p:cNvSpPr txBox="1">
              <a:spLocks noChangeArrowheads="1"/>
            </p:cNvSpPr>
            <p:nvPr/>
          </p:nvSpPr>
          <p:spPr bwMode="auto">
            <a:xfrm>
              <a:off x="1632" y="3520"/>
              <a:ext cx="590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solidFill>
                    <a:schemeClr val="accent2"/>
                  </a:solidFill>
                </a:rPr>
                <a:t>或：</a:t>
              </a:r>
            </a:p>
          </p:txBody>
        </p:sp>
        <p:graphicFrame>
          <p:nvGraphicFramePr>
            <p:cNvPr id="7176" name="Object 2053"/>
            <p:cNvGraphicFramePr>
              <a:graphicFrameLocks noChangeAspect="1"/>
            </p:cNvGraphicFramePr>
            <p:nvPr/>
          </p:nvGraphicFramePr>
          <p:xfrm>
            <a:off x="2316" y="3456"/>
            <a:ext cx="1367" cy="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666811" imgH="219186" progId="Equation.DSMT4">
                    <p:embed/>
                  </p:oleObj>
                </mc:Choice>
                <mc:Fallback>
                  <p:oleObj name="Equation" r:id="rId4" imgW="666811" imgH="219186" progId="Equation.DSMT4">
                    <p:embed/>
                    <p:pic>
                      <p:nvPicPr>
                        <p:cNvPr id="7176" name="Object 20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6" y="3456"/>
                          <a:ext cx="1367" cy="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49" name="Object 2051"/>
          <p:cNvGraphicFramePr>
            <a:graphicFrameLocks noChangeAspect="1"/>
          </p:cNvGraphicFramePr>
          <p:nvPr/>
        </p:nvGraphicFramePr>
        <p:xfrm>
          <a:off x="533400" y="3638550"/>
          <a:ext cx="2659063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47921" imgH="952596" progId="Equation.3">
                  <p:embed/>
                </p:oleObj>
              </mc:Choice>
              <mc:Fallback>
                <p:oleObj name="Equation" r:id="rId6" imgW="2247921" imgH="952596" progId="Equation.3">
                  <p:embed/>
                  <p:pic>
                    <p:nvPicPr>
                      <p:cNvPr id="6149" name="Object 2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38550"/>
                        <a:ext cx="2659063" cy="1290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33400" y="1714500"/>
            <a:ext cx="7375525" cy="1728788"/>
            <a:chOff x="240" y="1188"/>
            <a:chExt cx="4646" cy="1089"/>
          </a:xfrm>
        </p:grpSpPr>
        <p:grpSp>
          <p:nvGrpSpPr>
            <p:cNvPr id="7181" name="Group 34"/>
            <p:cNvGrpSpPr>
              <a:grpSpLocks/>
            </p:cNvGrpSpPr>
            <p:nvPr/>
          </p:nvGrpSpPr>
          <p:grpSpPr bwMode="auto">
            <a:xfrm>
              <a:off x="240" y="1488"/>
              <a:ext cx="4646" cy="789"/>
              <a:chOff x="288" y="432"/>
              <a:chExt cx="4646" cy="789"/>
            </a:xfrm>
          </p:grpSpPr>
          <p:sp>
            <p:nvSpPr>
              <p:cNvPr id="7182" name="Rectangle 2"/>
              <p:cNvSpPr>
                <a:spLocks noChangeArrowheads="1"/>
              </p:cNvSpPr>
              <p:nvPr/>
            </p:nvSpPr>
            <p:spPr bwMode="auto">
              <a:xfrm>
                <a:off x="3936" y="480"/>
                <a:ext cx="998" cy="726"/>
              </a:xfrm>
              <a:prstGeom prst="rect">
                <a:avLst/>
              </a:prstGeom>
              <a:solidFill>
                <a:srgbClr val="F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aphicFrame>
            <p:nvGraphicFramePr>
              <p:cNvPr id="7174" name="Object 2050"/>
              <p:cNvGraphicFramePr>
                <a:graphicFrameLocks noChangeAspect="1"/>
              </p:cNvGraphicFramePr>
              <p:nvPr/>
            </p:nvGraphicFramePr>
            <p:xfrm>
              <a:off x="288" y="432"/>
              <a:ext cx="4563" cy="7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286017" imgH="419207" progId="Equation.DSMT4">
                      <p:embed/>
                    </p:oleObj>
                  </mc:Choice>
                  <mc:Fallback>
                    <p:oleObj name="Equation" r:id="rId8" imgW="2286017" imgH="419207" progId="Equation.DSMT4">
                      <p:embed/>
                      <p:pic>
                        <p:nvPicPr>
                          <p:cNvPr id="7174" name="Object 20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432"/>
                            <a:ext cx="4563" cy="7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173" name="Object 2049"/>
            <p:cNvGraphicFramePr>
              <a:graphicFrameLocks noChangeAspect="1"/>
            </p:cNvGraphicFramePr>
            <p:nvPr/>
          </p:nvGraphicFramePr>
          <p:xfrm>
            <a:off x="1017" y="1188"/>
            <a:ext cx="91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38237" imgH="171408" progId="Equation.3">
                    <p:embed/>
                  </p:oleObj>
                </mc:Choice>
                <mc:Fallback>
                  <p:oleObj name="Equation" r:id="rId10" imgW="438237" imgH="171408" progId="Equation.3">
                    <p:embed/>
                    <p:pic>
                      <p:nvPicPr>
                        <p:cNvPr id="7173" name="Object 20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7" y="1188"/>
                          <a:ext cx="912" cy="328"/>
                        </a:xfrm>
                        <a:prstGeom prst="rect">
                          <a:avLst/>
                        </a:prstGeom>
                        <a:solidFill>
                          <a:srgbClr val="FEEDC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Object 2048"/>
          <p:cNvGraphicFramePr>
            <a:graphicFrameLocks noChangeAspect="1"/>
          </p:cNvGraphicFramePr>
          <p:nvPr/>
        </p:nvGraphicFramePr>
        <p:xfrm>
          <a:off x="4000500" y="3929063"/>
          <a:ext cx="32718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42938" imgH="219186" progId="Equation.DSMT4">
                  <p:embed/>
                </p:oleObj>
              </mc:Choice>
              <mc:Fallback>
                <p:oleObj name="Equation" r:id="rId12" imgW="942938" imgH="219186" progId="Equation.DSMT4">
                  <p:embed/>
                  <p:pic>
                    <p:nvPicPr>
                      <p:cNvPr id="5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3929063"/>
                        <a:ext cx="32718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9" name="组合 18"/>
          <p:cNvGrpSpPr>
            <a:grpSpLocks/>
          </p:cNvGrpSpPr>
          <p:nvPr/>
        </p:nvGrpSpPr>
        <p:grpSpPr bwMode="auto">
          <a:xfrm>
            <a:off x="285750" y="285750"/>
            <a:ext cx="6000750" cy="1276350"/>
            <a:chOff x="285720" y="285728"/>
            <a:chExt cx="6000792" cy="1275841"/>
          </a:xfrm>
        </p:grpSpPr>
        <p:sp>
          <p:nvSpPr>
            <p:cNvPr id="7180" name="TextBox 16"/>
            <p:cNvSpPr txBox="1">
              <a:spLocks noChangeArrowheads="1"/>
            </p:cNvSpPr>
            <p:nvPr/>
          </p:nvSpPr>
          <p:spPr bwMode="auto">
            <a:xfrm>
              <a:off x="285720" y="629647"/>
              <a:ext cx="450059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200" b="1"/>
                <a:t>单缝衍射暗纹：</a:t>
              </a:r>
            </a:p>
          </p:txBody>
        </p:sp>
        <p:graphicFrame>
          <p:nvGraphicFramePr>
            <p:cNvPr id="7172" name="Object 17"/>
            <p:cNvGraphicFramePr>
              <a:graphicFrameLocks noChangeAspect="1"/>
            </p:cNvGraphicFramePr>
            <p:nvPr/>
          </p:nvGraphicFramePr>
          <p:xfrm>
            <a:off x="3286116" y="285728"/>
            <a:ext cx="3000396" cy="1275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914299" imgH="380876" progId="Equation.DSMT4">
                    <p:embed/>
                  </p:oleObj>
                </mc:Choice>
                <mc:Fallback>
                  <p:oleObj name="Equation" r:id="rId14" imgW="914299" imgH="380876" progId="Equation.DSMT4">
                    <p:embed/>
                    <p:pic>
                      <p:nvPicPr>
                        <p:cNvPr id="7172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116" y="285728"/>
                          <a:ext cx="3000396" cy="1275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Text Box 1026"/>
          <p:cNvSpPr txBox="1">
            <a:spLocks noChangeArrowheads="1"/>
          </p:cNvSpPr>
          <p:nvPr/>
        </p:nvSpPr>
        <p:spPr bwMode="auto">
          <a:xfrm>
            <a:off x="228600" y="381000"/>
            <a:ext cx="8686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事实上，不仅仅是坐标和动量，一切相关（不对易）的物理量，都不能同时确定，受不确定关系限定。</a:t>
            </a:r>
          </a:p>
        </p:txBody>
      </p:sp>
      <p:sp>
        <p:nvSpPr>
          <p:cNvPr id="549892" name="Text Box 1028"/>
          <p:cNvSpPr txBox="1">
            <a:spLocks noChangeArrowheads="1"/>
          </p:cNvSpPr>
          <p:nvPr/>
        </p:nvSpPr>
        <p:spPr bwMode="auto">
          <a:xfrm>
            <a:off x="304800" y="2559050"/>
            <a:ext cx="76200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/>
              <a:t>特殊的</a:t>
            </a:r>
            <a:r>
              <a:rPr lang="zh-CN" altLang="en-US" sz="3200" b="1">
                <a:solidFill>
                  <a:srgbClr val="FF0000"/>
                </a:solidFill>
              </a:rPr>
              <a:t>对耦</a:t>
            </a:r>
            <a:r>
              <a:rPr lang="zh-CN" altLang="en-US" sz="3200" b="1"/>
              <a:t>的物理量：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形象描述：倒空间和正空间，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数学关系：二者满足傅里叶变换</a:t>
            </a:r>
          </a:p>
          <a:p>
            <a:pPr>
              <a:spcBef>
                <a:spcPct val="50000"/>
              </a:spcBef>
            </a:pPr>
            <a:r>
              <a:rPr lang="zh-CN" altLang="en-US" sz="3200" b="1"/>
              <a:t>物理关系：对易子</a:t>
            </a:r>
            <a:r>
              <a:rPr lang="en-US" altLang="zh-CN" sz="3200" b="1"/>
              <a:t>=</a:t>
            </a:r>
            <a:r>
              <a:rPr lang="zh-CN" altLang="en-US" sz="3200" b="1"/>
              <a:t>普朗克常量</a:t>
            </a:r>
          </a:p>
        </p:txBody>
      </p:sp>
      <p:sp>
        <p:nvSpPr>
          <p:cNvPr id="549893" name="Text Box 1029"/>
          <p:cNvSpPr txBox="1">
            <a:spLocks noChangeArrowheads="1"/>
          </p:cNvSpPr>
          <p:nvPr/>
        </p:nvSpPr>
        <p:spPr bwMode="auto">
          <a:xfrm>
            <a:off x="3048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对耦的物理量：坐标和动量，时间和能量，角坐标和角动量，。。。</a:t>
            </a:r>
          </a:p>
        </p:txBody>
      </p:sp>
      <p:graphicFrame>
        <p:nvGraphicFramePr>
          <p:cNvPr id="591872" name="Object 1024"/>
          <p:cNvGraphicFramePr>
            <a:graphicFrameLocks noChangeAspect="1"/>
          </p:cNvGraphicFramePr>
          <p:nvPr/>
        </p:nvGraphicFramePr>
        <p:xfrm>
          <a:off x="5000625" y="1503363"/>
          <a:ext cx="3876675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68200" imgH="393480" progId="Equation.DSMT4">
                  <p:embed/>
                </p:oleObj>
              </mc:Choice>
              <mc:Fallback>
                <p:oleObj name="Equation" r:id="rId2" imgW="1168200" imgH="393480" progId="Equation.DSMT4">
                  <p:embed/>
                  <p:pic>
                    <p:nvPicPr>
                      <p:cNvPr id="59187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1503363"/>
                        <a:ext cx="3876675" cy="13350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CC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9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9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9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0" grpId="0" autoUpdateAnimBg="0"/>
      <p:bldP spid="549892" grpId="0" autoUpdateAnimBg="0"/>
      <p:bldP spid="54989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9" name="Object 6"/>
          <p:cNvGraphicFramePr>
            <a:graphicFrameLocks noChangeAspect="1"/>
          </p:cNvGraphicFramePr>
          <p:nvPr/>
        </p:nvGraphicFramePr>
        <p:xfrm>
          <a:off x="1097954" y="4572000"/>
          <a:ext cx="520223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4760" imgH="393480" progId="Equation.DSMT4">
                  <p:embed/>
                </p:oleObj>
              </mc:Choice>
              <mc:Fallback>
                <p:oleObj name="Equation" r:id="rId2" imgW="1904760" imgH="393480" progId="Equation.DSMT4">
                  <p:embed/>
                  <p:pic>
                    <p:nvPicPr>
                      <p:cNvPr id="184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954" y="4572000"/>
                        <a:ext cx="520223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AFFDE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C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1071563" y="714375"/>
            <a:ext cx="62150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/>
              <a:t>物理量 </a:t>
            </a:r>
            <a:r>
              <a:rPr lang="en-US" altLang="zh-CN" sz="3200" b="1"/>
              <a:t>– </a:t>
            </a:r>
            <a:r>
              <a:rPr lang="zh-CN" altLang="en-US" sz="3200" b="1">
                <a:solidFill>
                  <a:schemeClr val="accent2"/>
                </a:solidFill>
              </a:rPr>
              <a:t>量子力学</a:t>
            </a:r>
            <a:r>
              <a:rPr lang="zh-CN" altLang="en-US" sz="3200" b="1"/>
              <a:t> </a:t>
            </a:r>
            <a:r>
              <a:rPr lang="en-US" altLang="zh-CN" sz="3200" b="1"/>
              <a:t>-- </a:t>
            </a:r>
            <a:r>
              <a:rPr lang="zh-CN" altLang="en-US" sz="3200" b="1"/>
              <a:t>算符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28688" y="1714500"/>
            <a:ext cx="7000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accent2"/>
                </a:solidFill>
              </a:rPr>
              <a:t>经典物理量：对易，可同时测量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928688" y="2809875"/>
            <a:ext cx="7000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accent2"/>
                </a:solidFill>
              </a:rPr>
              <a:t>量子算符：不对易，不能同时测量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28688" y="3833813"/>
            <a:ext cx="6929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/>
              <a:t>最简单的力学量，动量和坐标，不对易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7250" y="6072188"/>
            <a:ext cx="6143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FF0000"/>
                </a:solidFill>
              </a:rPr>
              <a:t>算符如何表示？微分，矩阵，见后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Text Box 2"/>
          <p:cNvSpPr txBox="1">
            <a:spLocks noChangeArrowheads="1"/>
          </p:cNvSpPr>
          <p:nvPr/>
        </p:nvSpPr>
        <p:spPr bwMode="auto">
          <a:xfrm>
            <a:off x="457200" y="304800"/>
            <a:ext cx="62753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四、能量与时间的不确定性关系</a:t>
            </a:r>
          </a:p>
        </p:txBody>
      </p:sp>
      <p:graphicFrame>
        <p:nvGraphicFramePr>
          <p:cNvPr id="594944" name="Object 2048"/>
          <p:cNvGraphicFramePr>
            <a:graphicFrameLocks noChangeAspect="1"/>
          </p:cNvGraphicFramePr>
          <p:nvPr/>
        </p:nvGraphicFramePr>
        <p:xfrm>
          <a:off x="838200" y="1143000"/>
          <a:ext cx="303053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04778" imgH="228634" progId="Equation.DSMT4">
                  <p:embed/>
                </p:oleObj>
              </mc:Choice>
              <mc:Fallback>
                <p:oleObj name="Equation" r:id="rId2" imgW="1104778" imgH="228634" progId="Equation.DSMT4">
                  <p:embed/>
                  <p:pic>
                    <p:nvPicPr>
                      <p:cNvPr id="594944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3000"/>
                        <a:ext cx="3030538" cy="649288"/>
                      </a:xfrm>
                      <a:prstGeom prst="rect">
                        <a:avLst/>
                      </a:prstGeom>
                      <a:solidFill>
                        <a:srgbClr val="FFDFDF"/>
                      </a:solidFill>
                      <a:ln w="28575">
                        <a:solidFill>
                          <a:srgbClr val="BBFDE5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945" name="Object 2049"/>
          <p:cNvGraphicFramePr>
            <a:graphicFrameLocks noChangeAspect="1"/>
          </p:cNvGraphicFramePr>
          <p:nvPr/>
        </p:nvGraphicFramePr>
        <p:xfrm>
          <a:off x="5105400" y="1905000"/>
          <a:ext cx="216376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95386" imgH="419207" progId="Equation.DSMT4">
                  <p:embed/>
                </p:oleObj>
              </mc:Choice>
              <mc:Fallback>
                <p:oleObj name="Equation" r:id="rId4" imgW="895386" imgH="419207" progId="Equation.DSMT4">
                  <p:embed/>
                  <p:pic>
                    <p:nvPicPr>
                      <p:cNvPr id="594945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905000"/>
                        <a:ext cx="2163763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33" name="Text Box 5"/>
          <p:cNvSpPr txBox="1">
            <a:spLocks noChangeArrowheads="1"/>
          </p:cNvSpPr>
          <p:nvPr/>
        </p:nvSpPr>
        <p:spPr bwMode="auto">
          <a:xfrm>
            <a:off x="609600" y="3124200"/>
            <a:ext cx="3398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粒子可能发生的位移</a:t>
            </a:r>
          </a:p>
        </p:txBody>
      </p:sp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4176713" y="2852738"/>
            <a:ext cx="2894012" cy="1076325"/>
            <a:chOff x="4176713" y="2714620"/>
            <a:chExt cx="2894016" cy="1076325"/>
          </a:xfrm>
        </p:grpSpPr>
        <p:graphicFrame>
          <p:nvGraphicFramePr>
            <p:cNvPr id="11275" name="Object 2050"/>
            <p:cNvGraphicFramePr>
              <a:graphicFrameLocks noChangeAspect="1"/>
            </p:cNvGraphicFramePr>
            <p:nvPr/>
          </p:nvGraphicFramePr>
          <p:xfrm>
            <a:off x="5072066" y="3019420"/>
            <a:ext cx="704850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7214" imgH="171408" progId="Equation.DSMT4">
                    <p:embed/>
                  </p:oleObj>
                </mc:Choice>
                <mc:Fallback>
                  <p:oleObj name="Equation" r:id="rId6" imgW="257214" imgH="171408" progId="Equation.DSMT4">
                    <p:embed/>
                    <p:pic>
                      <p:nvPicPr>
                        <p:cNvPr id="11275" name="Object 20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2066" y="3019420"/>
                          <a:ext cx="704850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Object 2051"/>
            <p:cNvGraphicFramePr>
              <a:graphicFrameLocks noChangeAspect="1"/>
            </p:cNvGraphicFramePr>
            <p:nvPr/>
          </p:nvGraphicFramePr>
          <p:xfrm>
            <a:off x="5757866" y="2714620"/>
            <a:ext cx="1312863" cy="1076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85789" imgH="400042" progId="Equation.DSMT4">
                    <p:embed/>
                  </p:oleObj>
                </mc:Choice>
                <mc:Fallback>
                  <p:oleObj name="Equation" r:id="rId8" imgW="485789" imgH="400042" progId="Equation.DSMT4">
                    <p:embed/>
                    <p:pic>
                      <p:nvPicPr>
                        <p:cNvPr id="11276" name="Object 20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866" y="2714620"/>
                          <a:ext cx="1312863" cy="1076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7" name="Object 2052"/>
            <p:cNvGraphicFramePr>
              <a:graphicFrameLocks noChangeAspect="1"/>
            </p:cNvGraphicFramePr>
            <p:nvPr/>
          </p:nvGraphicFramePr>
          <p:xfrm>
            <a:off x="4176713" y="3000375"/>
            <a:ext cx="873125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23949" imgH="171408" progId="Equation.DSMT4">
                    <p:embed/>
                  </p:oleObj>
                </mc:Choice>
                <mc:Fallback>
                  <p:oleObj name="Equation" r:id="rId10" imgW="323949" imgH="171408" progId="Equation.DSMT4">
                    <p:embed/>
                    <p:pic>
                      <p:nvPicPr>
                        <p:cNvPr id="11277" name="Object 20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713" y="3000375"/>
                          <a:ext cx="873125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788988" y="3806825"/>
            <a:ext cx="7391400" cy="1069975"/>
            <a:chOff x="788988" y="3806825"/>
            <a:chExt cx="7391400" cy="1069975"/>
          </a:xfrm>
        </p:grpSpPr>
        <p:graphicFrame>
          <p:nvGraphicFramePr>
            <p:cNvPr id="11271" name="Object 2053"/>
            <p:cNvGraphicFramePr>
              <a:graphicFrameLocks noChangeAspect="1"/>
            </p:cNvGraphicFramePr>
            <p:nvPr/>
          </p:nvGraphicFramePr>
          <p:xfrm>
            <a:off x="788988" y="3806825"/>
            <a:ext cx="3384550" cy="1030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400087" imgH="419207" progId="Equation.DSMT4">
                    <p:embed/>
                  </p:oleObj>
                </mc:Choice>
                <mc:Fallback>
                  <p:oleObj name="Equation" r:id="rId12" imgW="1400087" imgH="419207" progId="Equation.DSMT4">
                    <p:embed/>
                    <p:pic>
                      <p:nvPicPr>
                        <p:cNvPr id="11271" name="Object 20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988" y="3806825"/>
                          <a:ext cx="3384550" cy="1030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2054"/>
            <p:cNvGraphicFramePr>
              <a:graphicFrameLocks noChangeAspect="1"/>
            </p:cNvGraphicFramePr>
            <p:nvPr/>
          </p:nvGraphicFramePr>
          <p:xfrm>
            <a:off x="4219575" y="3846513"/>
            <a:ext cx="2103438" cy="1030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866747" imgH="419207" progId="Equation.DSMT4">
                    <p:embed/>
                  </p:oleObj>
                </mc:Choice>
                <mc:Fallback>
                  <p:oleObj name="Equation" r:id="rId14" imgW="866747" imgH="419207" progId="Equation.DSMT4">
                    <p:embed/>
                    <p:pic>
                      <p:nvPicPr>
                        <p:cNvPr id="11272" name="Object 20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9575" y="3846513"/>
                          <a:ext cx="2103438" cy="1030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3" name="Object 2055"/>
            <p:cNvGraphicFramePr>
              <a:graphicFrameLocks noChangeAspect="1"/>
            </p:cNvGraphicFramePr>
            <p:nvPr/>
          </p:nvGraphicFramePr>
          <p:xfrm>
            <a:off x="6321425" y="4114800"/>
            <a:ext cx="1249363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14428" imgH="171408" progId="Equation.DSMT4">
                    <p:embed/>
                  </p:oleObj>
                </mc:Choice>
                <mc:Fallback>
                  <p:oleObj name="Equation" r:id="rId16" imgW="514428" imgH="171408" progId="Equation.DSMT4">
                    <p:embed/>
                    <p:pic>
                      <p:nvPicPr>
                        <p:cNvPr id="11273" name="Object 20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425" y="4114800"/>
                          <a:ext cx="1249363" cy="420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4" name="Object 2056"/>
            <p:cNvGraphicFramePr>
              <a:graphicFrameLocks noChangeAspect="1"/>
            </p:cNvGraphicFramePr>
            <p:nvPr/>
          </p:nvGraphicFramePr>
          <p:xfrm>
            <a:off x="7543800" y="3886200"/>
            <a:ext cx="636588" cy="966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57214" imgH="400042" progId="Equation.DSMT4">
                    <p:embed/>
                  </p:oleObj>
                </mc:Choice>
                <mc:Fallback>
                  <p:oleObj name="Equation" r:id="rId18" imgW="257214" imgH="400042" progId="Equation.DSMT4">
                    <p:embed/>
                    <p:pic>
                      <p:nvPicPr>
                        <p:cNvPr id="11274" name="Object 20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3800" y="3886200"/>
                          <a:ext cx="636588" cy="966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4953" name="Object 2057"/>
          <p:cNvGraphicFramePr>
            <a:graphicFrameLocks noChangeAspect="1"/>
          </p:cNvGraphicFramePr>
          <p:nvPr/>
        </p:nvGraphicFramePr>
        <p:xfrm>
          <a:off x="2065338" y="2120900"/>
          <a:ext cx="25177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27000" imgH="228600" progId="Equation.DSMT4">
                  <p:embed/>
                </p:oleObj>
              </mc:Choice>
              <mc:Fallback>
                <p:oleObj name="Equation" r:id="rId20" imgW="927000" imgH="228600" progId="Equation.DSMT4">
                  <p:embed/>
                  <p:pic>
                    <p:nvPicPr>
                      <p:cNvPr id="594953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2120900"/>
                        <a:ext cx="251777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954" name="Object 2058"/>
          <p:cNvGraphicFramePr>
            <a:graphicFrameLocks noChangeAspect="1"/>
          </p:cNvGraphicFramePr>
          <p:nvPr/>
        </p:nvGraphicFramePr>
        <p:xfrm>
          <a:off x="1524000" y="5029200"/>
          <a:ext cx="1981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638172" imgH="400042" progId="Equation.DSMT4">
                  <p:embed/>
                </p:oleObj>
              </mc:Choice>
              <mc:Fallback>
                <p:oleObj name="Equation" r:id="rId22" imgW="638172" imgH="400042" progId="Equation.DSMT4">
                  <p:embed/>
                  <p:pic>
                    <p:nvPicPr>
                      <p:cNvPr id="594954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029200"/>
                        <a:ext cx="19812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4543" name="Rectangle 15"/>
          <p:cNvSpPr>
            <a:spLocks noChangeArrowheads="1"/>
          </p:cNvSpPr>
          <p:nvPr/>
        </p:nvSpPr>
        <p:spPr bwMode="auto">
          <a:xfrm>
            <a:off x="4038600" y="5386388"/>
            <a:ext cx="33988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  <a:latin typeface="宋体" panose="02010600030101010101" pitchFamily="2" charset="-122"/>
              </a:rPr>
              <a:t>能级自然宽度和寿命</a:t>
            </a:r>
          </a:p>
        </p:txBody>
      </p:sp>
      <p:sp>
        <p:nvSpPr>
          <p:cNvPr id="534544" name="Text Box 16"/>
          <p:cNvSpPr txBox="1">
            <a:spLocks noChangeArrowheads="1"/>
          </p:cNvSpPr>
          <p:nvPr/>
        </p:nvSpPr>
        <p:spPr bwMode="auto">
          <a:xfrm>
            <a:off x="441325" y="2178050"/>
            <a:ext cx="1612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accent2"/>
                </a:solidFill>
              </a:rPr>
              <a:t>两边微分</a:t>
            </a:r>
          </a:p>
        </p:txBody>
      </p:sp>
      <p:graphicFrame>
        <p:nvGraphicFramePr>
          <p:cNvPr id="594955" name="Object 2059"/>
          <p:cNvGraphicFramePr>
            <a:graphicFrameLocks noChangeAspect="1"/>
          </p:cNvGraphicFramePr>
          <p:nvPr/>
        </p:nvGraphicFramePr>
        <p:xfrm>
          <a:off x="4495800" y="1143000"/>
          <a:ext cx="3048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123961" imgH="228634" progId="Equation.DSMT4">
                  <p:embed/>
                </p:oleObj>
              </mc:Choice>
              <mc:Fallback>
                <p:oleObj name="Equation" r:id="rId24" imgW="1123961" imgH="228634" progId="Equation.DSMT4">
                  <p:embed/>
                  <p:pic>
                    <p:nvPicPr>
                      <p:cNvPr id="594955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143000"/>
                        <a:ext cx="30480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3" grpId="0" autoUpdateAnimBg="0"/>
      <p:bldP spid="534543" grpId="0" autoUpdateAnimBg="0"/>
      <p:bldP spid="5345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Text Box 2"/>
          <p:cNvSpPr txBox="1">
            <a:spLocks noChangeArrowheads="1"/>
          </p:cNvSpPr>
          <p:nvPr/>
        </p:nvSpPr>
        <p:spPr bwMode="auto">
          <a:xfrm>
            <a:off x="251520" y="5787261"/>
            <a:ext cx="878497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00000"/>
                </a:solidFill>
              </a:rPr>
              <a:t>宏观物体</a:t>
            </a:r>
            <a:r>
              <a:rPr kumimoji="1" lang="zh-CN" altLang="en-US" sz="2800" b="1">
                <a:solidFill>
                  <a:schemeClr val="accent2"/>
                </a:solidFill>
              </a:rPr>
              <a:t>的测量精度要求并不足够高，因而</a:t>
            </a:r>
            <a:r>
              <a:rPr kumimoji="1" lang="zh-CN" altLang="en-US" sz="2800" b="1">
                <a:solidFill>
                  <a:srgbClr val="C00000"/>
                </a:solidFill>
              </a:rPr>
              <a:t>在精度范围内可以认为位置、动量能同时确定。</a:t>
            </a:r>
          </a:p>
        </p:txBody>
      </p:sp>
      <p:graphicFrame>
        <p:nvGraphicFramePr>
          <p:cNvPr id="595968" name="Object 1024"/>
          <p:cNvGraphicFramePr>
            <a:graphicFrameLocks noChangeAspect="1"/>
          </p:cNvGraphicFramePr>
          <p:nvPr/>
        </p:nvGraphicFramePr>
        <p:xfrm>
          <a:off x="1642790" y="4365104"/>
          <a:ext cx="6223000" cy="143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660240" progId="Equation.DSMT4">
                  <p:embed/>
                </p:oleObj>
              </mc:Choice>
              <mc:Fallback>
                <p:oleObj name="Equation" r:id="rId2" imgW="2895480" imgH="660240" progId="Equation.DSMT4">
                  <p:embed/>
                  <p:pic>
                    <p:nvPicPr>
                      <p:cNvPr id="59596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790" y="4365104"/>
                        <a:ext cx="6223000" cy="1437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304" name="Text Box 5"/>
              <p:cNvSpPr txBox="1">
                <a:spLocks noChangeArrowheads="1"/>
              </p:cNvSpPr>
              <p:nvPr/>
            </p:nvSpPr>
            <p:spPr bwMode="auto">
              <a:xfrm>
                <a:off x="184721" y="2924944"/>
                <a:ext cx="8851775" cy="145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5000"/>
                  </a:lnSpc>
                </a:pPr>
                <a:r>
                  <a:rPr kumimoji="1" lang="en-US" altLang="zh-CN" sz="2800" b="1">
                    <a:solidFill>
                      <a:schemeClr val="accent2"/>
                    </a:solidFill>
                  </a:rPr>
                  <a:t>2.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不确定关系对</a:t>
                </a:r>
                <a:r>
                  <a:rPr kumimoji="1" lang="zh-CN" altLang="en-US" sz="2800" b="1">
                    <a:solidFill>
                      <a:srgbClr val="009900"/>
                    </a:solidFill>
                  </a:rPr>
                  <a:t>宏观物体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依然成立，但很难显现出作用。设</a:t>
                </a:r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m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=1</a:t>
                </a:r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g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的物体 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2800" b="1">
                    <a:solidFill>
                      <a:schemeClr val="accent2"/>
                    </a:solidFill>
                  </a:rPr>
                  <a:t>10</a:t>
                </a:r>
                <a:r>
                  <a:rPr kumimoji="1" lang="en-US" altLang="zh-CN" sz="2800" b="1" baseline="30000">
                    <a:solidFill>
                      <a:schemeClr val="accent2"/>
                    </a:solidFill>
                  </a:rPr>
                  <a:t>-9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m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kumimoji="1" lang="en-US" altLang="zh-CN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kumimoji="1" lang="en-US" altLang="zh-CN" sz="28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8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kumimoji="1" lang="en-US" altLang="zh-CN" sz="2800" b="1">
                    <a:solidFill>
                      <a:schemeClr val="accent2"/>
                    </a:solidFill>
                  </a:rPr>
                  <a:t>m/s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，这测量得已经相当准确了，依然满足不确定关系！</a:t>
                </a:r>
              </a:p>
            </p:txBody>
          </p:sp>
        </mc:Choice>
        <mc:Fallback xmlns="">
          <p:sp>
            <p:nvSpPr>
              <p:cNvPr id="1230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21" y="2924944"/>
                <a:ext cx="8851775" cy="1459887"/>
              </a:xfrm>
              <a:prstGeom prst="rect">
                <a:avLst/>
              </a:prstGeom>
              <a:blipFill rotWithShape="0">
                <a:blip r:embed="rId5"/>
                <a:stretch>
                  <a:fillRect l="-1377" t="-6695" r="-4408" b="-75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99" name="Group 7"/>
          <p:cNvGrpSpPr>
            <a:grpSpLocks/>
          </p:cNvGrpSpPr>
          <p:nvPr/>
        </p:nvGrpSpPr>
        <p:grpSpPr bwMode="auto">
          <a:xfrm>
            <a:off x="457200" y="90488"/>
            <a:ext cx="1600200" cy="1066800"/>
            <a:chOff x="192" y="720"/>
            <a:chExt cx="1008" cy="672"/>
          </a:xfrm>
        </p:grpSpPr>
        <p:sp>
          <p:nvSpPr>
            <p:cNvPr id="12302" name="AutoShape 8"/>
            <p:cNvSpPr>
              <a:spLocks noChangeArrowheads="1"/>
            </p:cNvSpPr>
            <p:nvPr/>
          </p:nvSpPr>
          <p:spPr bwMode="auto">
            <a:xfrm>
              <a:off x="192" y="720"/>
              <a:ext cx="864" cy="672"/>
            </a:xfrm>
            <a:prstGeom prst="irregularSeal1">
              <a:avLst/>
            </a:prstGeom>
            <a:solidFill>
              <a:srgbClr val="FF9900"/>
            </a:solidFill>
            <a:ln w="12699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303" name="Text Box 9"/>
            <p:cNvSpPr txBox="1">
              <a:spLocks noChangeArrowheads="1"/>
            </p:cNvSpPr>
            <p:nvPr/>
          </p:nvSpPr>
          <p:spPr bwMode="auto">
            <a:xfrm>
              <a:off x="336" y="864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讨论</a:t>
              </a:r>
            </a:p>
          </p:txBody>
        </p:sp>
      </p:grpSp>
      <p:graphicFrame>
        <p:nvGraphicFramePr>
          <p:cNvPr id="12291" name="Object 1025"/>
          <p:cNvGraphicFramePr>
            <a:graphicFrameLocks noChangeAspect="1"/>
          </p:cNvGraphicFramePr>
          <p:nvPr/>
        </p:nvGraphicFramePr>
        <p:xfrm>
          <a:off x="2362200" y="204788"/>
          <a:ext cx="16002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90566" imgH="866757" progId="Equation.DSMT4">
                  <p:embed/>
                </p:oleObj>
              </mc:Choice>
              <mc:Fallback>
                <p:oleObj name="Equation" r:id="rId6" imgW="1590566" imgH="866757" progId="Equation.DSMT4">
                  <p:embed/>
                  <p:pic>
                    <p:nvPicPr>
                      <p:cNvPr id="12291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4788"/>
                        <a:ext cx="16002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1026"/>
          <p:cNvGraphicFramePr>
            <a:graphicFrameLocks noChangeAspect="1"/>
          </p:cNvGraphicFramePr>
          <p:nvPr/>
        </p:nvGraphicFramePr>
        <p:xfrm>
          <a:off x="4724400" y="242888"/>
          <a:ext cx="1574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62197" imgH="866757" progId="Equation.3">
                  <p:embed/>
                </p:oleObj>
              </mc:Choice>
              <mc:Fallback>
                <p:oleObj name="Equation" r:id="rId8" imgW="1562197" imgH="866757" progId="Equation.3">
                  <p:embed/>
                  <p:pic>
                    <p:nvPicPr>
                      <p:cNvPr id="12292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42888"/>
                        <a:ext cx="1574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1027"/>
          <p:cNvGraphicFramePr>
            <a:graphicFrameLocks noChangeAspect="1"/>
          </p:cNvGraphicFramePr>
          <p:nvPr/>
        </p:nvGraphicFramePr>
        <p:xfrm>
          <a:off x="6934200" y="249238"/>
          <a:ext cx="15240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14375" imgH="866757" progId="Equation.3">
                  <p:embed/>
                </p:oleObj>
              </mc:Choice>
              <mc:Fallback>
                <p:oleObj name="Equation" r:id="rId10" imgW="1514375" imgH="866757" progId="Equation.3">
                  <p:embed/>
                  <p:pic>
                    <p:nvPicPr>
                      <p:cNvPr id="12293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49238"/>
                        <a:ext cx="15240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61925" y="1309688"/>
            <a:ext cx="8448675" cy="1447800"/>
            <a:chOff x="102" y="768"/>
            <a:chExt cx="5322" cy="912"/>
          </a:xfrm>
        </p:grpSpPr>
        <p:sp>
          <p:nvSpPr>
            <p:cNvPr id="12301" name="Text Box 14"/>
            <p:cNvSpPr txBox="1">
              <a:spLocks noChangeArrowheads="1"/>
            </p:cNvSpPr>
            <p:nvPr/>
          </p:nvSpPr>
          <p:spPr bwMode="auto">
            <a:xfrm>
              <a:off x="102" y="768"/>
              <a:ext cx="5322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1. 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不确定关系说明：</a:t>
              </a:r>
              <a:r>
                <a:rPr kumimoji="1" lang="zh-CN" altLang="en-US" sz="2800" b="1">
                  <a:solidFill>
                    <a:srgbClr val="009900"/>
                  </a:solidFill>
                </a:rPr>
                <a:t>微观粒子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在某个方向上的坐标和 动量</a:t>
              </a:r>
              <a:r>
                <a:rPr kumimoji="1" lang="zh-CN" altLang="en-US" sz="2800" b="1">
                  <a:solidFill>
                    <a:srgbClr val="CC3300"/>
                  </a:solidFill>
                </a:rPr>
                <a:t>不能同时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准确地确定，其中一个不确定量越小，另一个不确定量越大，若       为零，     则无穷大。</a:t>
              </a:r>
            </a:p>
          </p:txBody>
        </p:sp>
        <p:graphicFrame>
          <p:nvGraphicFramePr>
            <p:cNvPr id="12294" name="Object 1028"/>
            <p:cNvGraphicFramePr>
              <a:graphicFrameLocks noChangeAspect="1"/>
            </p:cNvGraphicFramePr>
            <p:nvPr/>
          </p:nvGraphicFramePr>
          <p:xfrm>
            <a:off x="2688" y="1376"/>
            <a:ext cx="3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76332" imgH="323920" progId="Equation.3">
                    <p:embed/>
                  </p:oleObj>
                </mc:Choice>
                <mc:Fallback>
                  <p:oleObj name="Equation" r:id="rId12" imgW="476332" imgH="323920" progId="Equation.3">
                    <p:embed/>
                    <p:pic>
                      <p:nvPicPr>
                        <p:cNvPr id="12294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376"/>
                          <a:ext cx="30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5" name="Object 1029"/>
            <p:cNvGraphicFramePr>
              <a:graphicFrameLocks noChangeAspect="1"/>
            </p:cNvGraphicFramePr>
            <p:nvPr/>
          </p:nvGraphicFramePr>
          <p:xfrm>
            <a:off x="3600" y="1341"/>
            <a:ext cx="384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09662" imgH="180855" progId="Equation.3">
                    <p:embed/>
                  </p:oleObj>
                </mc:Choice>
                <mc:Fallback>
                  <p:oleObj name="Equation" r:id="rId14" imgW="209662" imgH="180855" progId="Equation.3">
                    <p:embed/>
                    <p:pic>
                      <p:nvPicPr>
                        <p:cNvPr id="12295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341"/>
                          <a:ext cx="384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5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54" grpId="0"/>
      <p:bldP spid="1230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361950" y="471488"/>
            <a:ext cx="5067300" cy="6011862"/>
            <a:chOff x="108" y="165"/>
            <a:chExt cx="3192" cy="3787"/>
          </a:xfrm>
        </p:grpSpPr>
        <p:pic>
          <p:nvPicPr>
            <p:cNvPr id="26630" name="Picture 1027" descr="汽车闯入客厅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" y="165"/>
              <a:ext cx="2854" cy="3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Rectangle 1028"/>
            <p:cNvSpPr>
              <a:spLocks noChangeArrowheads="1"/>
            </p:cNvSpPr>
            <p:nvPr/>
          </p:nvSpPr>
          <p:spPr bwMode="auto">
            <a:xfrm>
              <a:off x="191" y="168"/>
              <a:ext cx="2807" cy="34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632" name="Text Box 1029"/>
            <p:cNvSpPr txBox="1">
              <a:spLocks noChangeArrowheads="1"/>
            </p:cNvSpPr>
            <p:nvPr/>
          </p:nvSpPr>
          <p:spPr bwMode="auto">
            <a:xfrm>
              <a:off x="108" y="3664"/>
              <a:ext cx="3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solidFill>
                    <a:srgbClr val="FF3300"/>
                  </a:solidFill>
                </a:rPr>
                <a:t>隔壁车库内的汽车突然闯入了客厅</a:t>
              </a:r>
            </a:p>
          </p:txBody>
        </p:sp>
      </p:grpSp>
      <p:sp>
        <p:nvSpPr>
          <p:cNvPr id="545798" name="Text Box 1030"/>
          <p:cNvSpPr txBox="1">
            <a:spLocks noChangeArrowheads="1"/>
          </p:cNvSpPr>
          <p:nvPr/>
        </p:nvSpPr>
        <p:spPr bwMode="auto">
          <a:xfrm>
            <a:off x="5105400" y="1524000"/>
            <a:ext cx="394335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en-US" altLang="zh-CN" sz="2800" b="1"/>
              <a:t>    </a:t>
            </a:r>
            <a:r>
              <a:rPr kumimoji="1" lang="zh-CN" altLang="en-US" sz="2800" b="1">
                <a:solidFill>
                  <a:schemeClr val="accent2"/>
                </a:solidFill>
              </a:rPr>
              <a:t>这在微观世界里是可能发生的图象。该图包含着两个物理内容：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</a:pPr>
            <a:r>
              <a:rPr kumimoji="1" lang="en-US" altLang="zh-CN" sz="2800" b="1">
                <a:solidFill>
                  <a:srgbClr val="009900"/>
                </a:solidFill>
              </a:rPr>
              <a:t>1. </a:t>
            </a:r>
            <a:r>
              <a:rPr kumimoji="1" lang="zh-CN" altLang="en-US" sz="2800" b="1">
                <a:solidFill>
                  <a:srgbClr val="009900"/>
                </a:solidFill>
              </a:rPr>
              <a:t>由不确定关系，汽车在车库中永远不会静止。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</a:pPr>
            <a:r>
              <a:rPr kumimoji="1" lang="en-US" altLang="zh-CN" sz="2800" b="1">
                <a:solidFill>
                  <a:srgbClr val="009900"/>
                </a:solidFill>
              </a:rPr>
              <a:t>2. </a:t>
            </a:r>
            <a:r>
              <a:rPr kumimoji="1" lang="zh-CN" altLang="en-US" sz="2800" b="1">
                <a:solidFill>
                  <a:srgbClr val="009900"/>
                </a:solidFill>
              </a:rPr>
              <a:t>物体在有限势阱内（车库的壁）有一定透出的概率。    </a:t>
            </a:r>
          </a:p>
        </p:txBody>
      </p:sp>
      <p:sp>
        <p:nvSpPr>
          <p:cNvPr id="545799" name="Rectangle 1031"/>
          <p:cNvSpPr>
            <a:spLocks noChangeArrowheads="1"/>
          </p:cNvSpPr>
          <p:nvPr/>
        </p:nvSpPr>
        <p:spPr bwMode="auto">
          <a:xfrm>
            <a:off x="5200650" y="304800"/>
            <a:ext cx="35131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800" b="1"/>
              <a:t>  </a:t>
            </a:r>
            <a:r>
              <a:rPr kumimoji="1" lang="zh-CN" altLang="en-US" sz="2800" b="1"/>
              <a:t>该图出自伽莫夫的</a:t>
            </a:r>
            <a:r>
              <a:rPr kumimoji="1" lang="en-US" altLang="zh-CN" sz="2800" b="1"/>
              <a:t>《</a:t>
            </a:r>
            <a:r>
              <a:rPr kumimoji="1" lang="zh-CN" altLang="en-US" sz="2800" b="1"/>
              <a:t>物理世界奇遇记</a:t>
            </a:r>
            <a:r>
              <a:rPr kumimoji="1" lang="en-US" altLang="zh-CN" sz="2800" b="1"/>
              <a:t>》</a:t>
            </a:r>
          </a:p>
        </p:txBody>
      </p:sp>
      <p:sp>
        <p:nvSpPr>
          <p:cNvPr id="545800" name="Rectangle 1032"/>
          <p:cNvSpPr>
            <a:spLocks noChangeArrowheads="1"/>
          </p:cNvSpPr>
          <p:nvPr/>
        </p:nvSpPr>
        <p:spPr bwMode="auto">
          <a:xfrm>
            <a:off x="357188" y="6092825"/>
            <a:ext cx="8659812" cy="457200"/>
          </a:xfrm>
          <a:prstGeom prst="rect">
            <a:avLst/>
          </a:prstGeom>
          <a:solidFill>
            <a:srgbClr val="FFE5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chemeClr val="accent2"/>
                </a:solidFill>
              </a:rPr>
              <a:t>事实上，因为</a:t>
            </a:r>
            <a:r>
              <a:rPr kumimoji="1" lang="en-US" altLang="zh-CN" b="1" i="1">
                <a:solidFill>
                  <a:schemeClr val="accent2"/>
                </a:solidFill>
              </a:rPr>
              <a:t>h </a:t>
            </a:r>
            <a:r>
              <a:rPr kumimoji="1" lang="zh-CN" altLang="en-US" b="1">
                <a:solidFill>
                  <a:schemeClr val="accent2"/>
                </a:solidFill>
              </a:rPr>
              <a:t>是极小的量，不确定关系对</a:t>
            </a:r>
            <a:r>
              <a:rPr kumimoji="1" lang="zh-CN" altLang="en-US" b="1">
                <a:solidFill>
                  <a:srgbClr val="CC3300"/>
                </a:solidFill>
              </a:rPr>
              <a:t>宏观物体</a:t>
            </a:r>
            <a:r>
              <a:rPr kumimoji="1" lang="zh-CN" altLang="en-US" b="1">
                <a:solidFill>
                  <a:schemeClr val="accent2"/>
                </a:solidFill>
              </a:rPr>
              <a:t>不显现作用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5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5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8" grpId="0" build="p" autoUpdateAnimBg="0"/>
      <p:bldP spid="545799" grpId="0" autoUpdateAnimBg="0"/>
      <p:bldP spid="5458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14313" y="115888"/>
            <a:ext cx="8604250" cy="946150"/>
            <a:chOff x="158" y="164"/>
            <a:chExt cx="5420" cy="596"/>
          </a:xfrm>
        </p:grpSpPr>
        <p:sp>
          <p:nvSpPr>
            <p:cNvPr id="13337" name="Text Box 3"/>
            <p:cNvSpPr txBox="1">
              <a:spLocks noChangeArrowheads="1"/>
            </p:cNvSpPr>
            <p:nvPr/>
          </p:nvSpPr>
          <p:spPr bwMode="auto">
            <a:xfrm>
              <a:off x="158" y="164"/>
              <a:ext cx="5420" cy="596"/>
            </a:xfrm>
            <a:prstGeom prst="rect">
              <a:avLst/>
            </a:prstGeom>
            <a:solidFill>
              <a:srgbClr val="F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chemeClr val="accent2"/>
                  </a:solidFill>
                </a:rPr>
                <a:t>例 </a:t>
              </a:r>
              <a:r>
                <a:rPr lang="en-US" altLang="zh-CN" sz="2800" b="1">
                  <a:solidFill>
                    <a:schemeClr val="accent2"/>
                  </a:solidFill>
                </a:rPr>
                <a:t>1   </a:t>
              </a:r>
              <a:r>
                <a:rPr lang="zh-CN" altLang="en-US" sz="2800" b="1">
                  <a:solidFill>
                    <a:schemeClr val="accent2"/>
                  </a:solidFill>
                </a:rPr>
                <a:t>原子线度按            估算，原子中的电子的动能 按           估算，求原子中电子运动速度的不确定量。</a:t>
              </a:r>
            </a:p>
          </p:txBody>
        </p:sp>
        <p:graphicFrame>
          <p:nvGraphicFramePr>
            <p:cNvPr id="13319" name="Object 5"/>
            <p:cNvGraphicFramePr>
              <a:graphicFrameLocks noChangeAspect="1"/>
            </p:cNvGraphicFramePr>
            <p:nvPr/>
          </p:nvGraphicFramePr>
          <p:xfrm>
            <a:off x="1973" y="210"/>
            <a:ext cx="575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57149" imgH="190573" progId="Equation.3">
                    <p:embed/>
                  </p:oleObj>
                </mc:Choice>
                <mc:Fallback>
                  <p:oleObj name="公式" r:id="rId2" imgW="457149" imgH="190573" progId="Equation.3">
                    <p:embed/>
                    <p:pic>
                      <p:nvPicPr>
                        <p:cNvPr id="1331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210"/>
                          <a:ext cx="575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0" name="Object 6"/>
            <p:cNvGraphicFramePr>
              <a:graphicFrameLocks noChangeAspect="1"/>
            </p:cNvGraphicFramePr>
            <p:nvPr/>
          </p:nvGraphicFramePr>
          <p:xfrm>
            <a:off x="5293" y="209"/>
            <a:ext cx="25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09662" imgH="219186" progId="Equation.3">
                    <p:embed/>
                  </p:oleObj>
                </mc:Choice>
                <mc:Fallback>
                  <p:oleObj name="公式" r:id="rId4" imgW="209662" imgH="219186" progId="Equation.3">
                    <p:embed/>
                    <p:pic>
                      <p:nvPicPr>
                        <p:cNvPr id="1332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3" y="209"/>
                          <a:ext cx="25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Object 7"/>
            <p:cNvGraphicFramePr>
              <a:graphicFrameLocks noChangeAspect="1"/>
            </p:cNvGraphicFramePr>
            <p:nvPr/>
          </p:nvGraphicFramePr>
          <p:xfrm>
            <a:off x="476" y="463"/>
            <a:ext cx="544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62045" imgH="171408" progId="Equation.3">
                    <p:embed/>
                  </p:oleObj>
                </mc:Choice>
                <mc:Fallback>
                  <p:oleObj name="公式" r:id="rId6" imgW="362045" imgH="171408" progId="Equation.3">
                    <p:embed/>
                    <p:pic>
                      <p:nvPicPr>
                        <p:cNvPr id="1332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463"/>
                          <a:ext cx="544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47700" y="3081338"/>
            <a:ext cx="7848600" cy="1330325"/>
            <a:chOff x="431" y="2050"/>
            <a:chExt cx="4944" cy="838"/>
          </a:xfrm>
        </p:grpSpPr>
        <p:graphicFrame>
          <p:nvGraphicFramePr>
            <p:cNvPr id="13318" name="Object 4"/>
            <p:cNvGraphicFramePr>
              <a:graphicFrameLocks noChangeAspect="1"/>
            </p:cNvGraphicFramePr>
            <p:nvPr/>
          </p:nvGraphicFramePr>
          <p:xfrm>
            <a:off x="975" y="2341"/>
            <a:ext cx="4400" cy="5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327400" imgH="419100" progId="Equation.3">
                    <p:embed/>
                  </p:oleObj>
                </mc:Choice>
                <mc:Fallback>
                  <p:oleObj name="公式" r:id="rId8" imgW="3327400" imgH="419100" progId="Equation.3">
                    <p:embed/>
                    <p:pic>
                      <p:nvPicPr>
                        <p:cNvPr id="1331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341"/>
                          <a:ext cx="4400" cy="5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6" name="Rectangle 9"/>
            <p:cNvSpPr>
              <a:spLocks noChangeArrowheads="1"/>
            </p:cNvSpPr>
            <p:nvPr/>
          </p:nvSpPr>
          <p:spPr bwMode="auto">
            <a:xfrm>
              <a:off x="431" y="2050"/>
              <a:ext cx="23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chemeClr val="accent2"/>
                  </a:solidFill>
                </a:rPr>
                <a:t>电子速度的不确定度为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4313" y="1095375"/>
            <a:ext cx="7996237" cy="1144588"/>
            <a:chOff x="158" y="799"/>
            <a:chExt cx="5037" cy="721"/>
          </a:xfrm>
        </p:grpSpPr>
        <p:pic>
          <p:nvPicPr>
            <p:cNvPr id="13333" name="Picture 11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1162"/>
              <a:ext cx="1179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4" name="Rectangle 12"/>
            <p:cNvSpPr>
              <a:spLocks noChangeArrowheads="1"/>
            </p:cNvSpPr>
            <p:nvPr/>
          </p:nvSpPr>
          <p:spPr bwMode="auto">
            <a:xfrm>
              <a:off x="158" y="799"/>
              <a:ext cx="5037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chemeClr val="accent2"/>
                  </a:solidFill>
                </a:rPr>
                <a:t>解  原子的线度就是原子中电子的位置不确定度，</a:t>
              </a:r>
            </a:p>
            <a:p>
              <a:r>
                <a:rPr lang="zh-CN" altLang="en-US" sz="2800" b="1">
                  <a:solidFill>
                    <a:schemeClr val="accent2"/>
                  </a:solidFill>
                </a:rPr>
                <a:t>      即</a:t>
              </a:r>
            </a:p>
          </p:txBody>
        </p:sp>
        <p:sp>
          <p:nvSpPr>
            <p:cNvPr id="13335" name="Text Box 13"/>
            <p:cNvSpPr txBox="1">
              <a:spLocks noChangeArrowheads="1"/>
            </p:cNvSpPr>
            <p:nvPr/>
          </p:nvSpPr>
          <p:spPr bwMode="auto">
            <a:xfrm>
              <a:off x="2595" y="1220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m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719138" y="4551363"/>
            <a:ext cx="7123112" cy="1531937"/>
            <a:chOff x="476" y="2976"/>
            <a:chExt cx="4487" cy="965"/>
          </a:xfrm>
        </p:grpSpPr>
        <p:graphicFrame>
          <p:nvGraphicFramePr>
            <p:cNvPr id="13317" name="Object 3"/>
            <p:cNvGraphicFramePr>
              <a:graphicFrameLocks noChangeAspect="1"/>
            </p:cNvGraphicFramePr>
            <p:nvPr/>
          </p:nvGraphicFramePr>
          <p:xfrm>
            <a:off x="1111" y="3339"/>
            <a:ext cx="3852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009900" imgH="469900" progId="Equation.3">
                    <p:embed/>
                  </p:oleObj>
                </mc:Choice>
                <mc:Fallback>
                  <p:oleObj name="公式" r:id="rId11" imgW="3009900" imgH="469900" progId="Equation.3">
                    <p:embed/>
                    <p:pic>
                      <p:nvPicPr>
                        <p:cNvPr id="1331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3339"/>
                          <a:ext cx="3852" cy="6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Rectangle 16"/>
            <p:cNvSpPr>
              <a:spLocks noChangeArrowheads="1"/>
            </p:cNvSpPr>
            <p:nvPr/>
          </p:nvSpPr>
          <p:spPr bwMode="auto">
            <a:xfrm>
              <a:off x="476" y="2976"/>
              <a:ext cx="34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chemeClr val="accent2"/>
                  </a:solidFill>
                </a:rPr>
                <a:t>按照经典力学计算，电子的速度为</a:t>
              </a:r>
            </a:p>
          </p:txBody>
        </p:sp>
      </p:grpSp>
      <p:sp>
        <p:nvSpPr>
          <p:cNvPr id="13326" name="Rectangle 17"/>
          <p:cNvSpPr>
            <a:spLocks noChangeArrowheads="1"/>
          </p:cNvSpPr>
          <p:nvPr/>
        </p:nvSpPr>
        <p:spPr bwMode="auto">
          <a:xfrm>
            <a:off x="-36513" y="3184525"/>
            <a:ext cx="9144001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87338" y="6049963"/>
            <a:ext cx="8572500" cy="519112"/>
            <a:chOff x="249" y="3884"/>
            <a:chExt cx="5400" cy="327"/>
          </a:xfrm>
        </p:grpSpPr>
        <p:graphicFrame>
          <p:nvGraphicFramePr>
            <p:cNvPr id="13315" name="Object 1"/>
            <p:cNvGraphicFramePr>
              <a:graphicFrameLocks noChangeAspect="1"/>
            </p:cNvGraphicFramePr>
            <p:nvPr/>
          </p:nvGraphicFramePr>
          <p:xfrm>
            <a:off x="249" y="3884"/>
            <a:ext cx="359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15619" imgH="177569" progId="Equation.3">
                    <p:embed/>
                  </p:oleObj>
                </mc:Choice>
                <mc:Fallback>
                  <p:oleObj name="公式" r:id="rId13" imgW="215619" imgH="177569" progId="Equation.3">
                    <p:embed/>
                    <p:pic>
                      <p:nvPicPr>
                        <p:cNvPr id="13315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3884"/>
                          <a:ext cx="359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0" name="Rectangle 20"/>
            <p:cNvSpPr>
              <a:spLocks noChangeArrowheads="1"/>
            </p:cNvSpPr>
            <p:nvPr/>
          </p:nvSpPr>
          <p:spPr bwMode="auto">
            <a:xfrm>
              <a:off x="638" y="3884"/>
              <a:ext cx="50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>
                  <a:solidFill>
                    <a:schemeClr val="accent2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800" b="1">
                  <a:solidFill>
                    <a:srgbClr val="0099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有相同的数量级，即粒子的速度完全不确定。</a:t>
              </a:r>
              <a:r>
                <a:rPr lang="zh-CN" altLang="en-US" sz="2800" b="1">
                  <a:solidFill>
                    <a:schemeClr val="accent2"/>
                  </a:solidFill>
                  <a:cs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13316" name="Object 2"/>
            <p:cNvGraphicFramePr>
              <a:graphicFrameLocks noChangeAspect="1"/>
            </p:cNvGraphicFramePr>
            <p:nvPr/>
          </p:nvGraphicFramePr>
          <p:xfrm>
            <a:off x="839" y="3884"/>
            <a:ext cx="25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14201" imgH="139579" progId="Equation.3">
                    <p:embed/>
                  </p:oleObj>
                </mc:Choice>
                <mc:Fallback>
                  <p:oleObj name="公式" r:id="rId15" imgW="114201" imgH="139579" progId="Equation.3">
                    <p:embed/>
                    <p:pic>
                      <p:nvPicPr>
                        <p:cNvPr id="1331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3884"/>
                          <a:ext cx="25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1" name="Text Box 22"/>
            <p:cNvSpPr txBox="1">
              <a:spLocks noChangeArrowheads="1"/>
            </p:cNvSpPr>
            <p:nvPr/>
          </p:nvSpPr>
          <p:spPr bwMode="auto">
            <a:xfrm>
              <a:off x="567" y="3884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rgbClr val="009900"/>
                  </a:solidFill>
                </a:rPr>
                <a:t>和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755650" y="2133600"/>
            <a:ext cx="4565650" cy="941388"/>
            <a:chOff x="567" y="1344"/>
            <a:chExt cx="2876" cy="593"/>
          </a:xfrm>
        </p:grpSpPr>
        <p:graphicFrame>
          <p:nvGraphicFramePr>
            <p:cNvPr id="13314" name="Object 0"/>
            <p:cNvGraphicFramePr>
              <a:graphicFrameLocks noChangeAspect="1"/>
            </p:cNvGraphicFramePr>
            <p:nvPr/>
          </p:nvGraphicFramePr>
          <p:xfrm>
            <a:off x="2245" y="1344"/>
            <a:ext cx="1198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812447" imgH="406224" progId="Equation.3">
                    <p:embed/>
                  </p:oleObj>
                </mc:Choice>
                <mc:Fallback>
                  <p:oleObj name="公式" r:id="rId17" imgW="812447" imgH="406224" progId="Equation.3">
                    <p:embed/>
                    <p:pic>
                      <p:nvPicPr>
                        <p:cNvPr id="13314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344"/>
                          <a:ext cx="1198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9" name="Text Box 25"/>
            <p:cNvSpPr txBox="1">
              <a:spLocks noChangeArrowheads="1"/>
            </p:cNvSpPr>
            <p:nvPr/>
          </p:nvSpPr>
          <p:spPr bwMode="auto">
            <a:xfrm>
              <a:off x="567" y="1480"/>
              <a:ext cx="14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chemeClr val="accent2"/>
                  </a:solidFill>
                </a:rPr>
                <a:t>由不确定关系</a:t>
              </a: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457200" y="914400"/>
            <a:ext cx="7696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/>
              <a:t>经典波的叠加性：干涉和衍射</a:t>
            </a:r>
          </a:p>
        </p:txBody>
      </p:sp>
      <p:graphicFrame>
        <p:nvGraphicFramePr>
          <p:cNvPr id="588800" name="Object 3"/>
          <p:cNvGraphicFramePr>
            <a:graphicFrameLocks noChangeAspect="1"/>
          </p:cNvGraphicFramePr>
          <p:nvPr/>
        </p:nvGraphicFramePr>
        <p:xfrm>
          <a:off x="2438400" y="3290912"/>
          <a:ext cx="41148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241300" progId="Equation.DSMT4">
                  <p:embed/>
                </p:oleObj>
              </mc:Choice>
              <mc:Fallback>
                <p:oleObj name="Equation" r:id="rId2" imgW="1866900" imgH="241300" progId="Equation.DSMT4">
                  <p:embed/>
                  <p:pic>
                    <p:nvPicPr>
                      <p:cNvPr id="58880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90912"/>
                        <a:ext cx="4114800" cy="5921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68313" y="2223492"/>
            <a:ext cx="8229600" cy="962026"/>
            <a:chOff x="288" y="1675"/>
            <a:chExt cx="5184" cy="6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88" y="1680"/>
                  <a:ext cx="5184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800" dirty="0">
                      <a:latin typeface="+mn-ea"/>
                      <a:ea typeface="+mn-ea"/>
                    </a:rPr>
                    <a:t>  </a:t>
                  </a:r>
                  <a:r>
                    <a:rPr lang="en-US" altLang="zh-CN" sz="2800" b="1" dirty="0">
                      <a:solidFill>
                        <a:srgbClr val="0000CC"/>
                      </a:solidFill>
                      <a:latin typeface="+mn-ea"/>
                      <a:ea typeface="+mn-ea"/>
                    </a:rPr>
                    <a:t>1. </a:t>
                  </a:r>
                  <a:r>
                    <a:rPr lang="zh-CN" altLang="en-US" sz="2800" b="1" dirty="0">
                      <a:solidFill>
                        <a:srgbClr val="0000CC"/>
                      </a:solidFill>
                      <a:latin typeface="+mn-ea"/>
                      <a:ea typeface="+mn-ea"/>
                    </a:rPr>
                    <a:t>若                       是粒子的可能状态，则它们的线性叠加态 </a:t>
                  </a:r>
                  <a14:m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𝝍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CC"/>
                      </a:solidFill>
                      <a:latin typeface="+mn-ea"/>
                      <a:ea typeface="+mn-ea"/>
                    </a:rPr>
                    <a:t> 也是该粒子的可能状态</a:t>
                  </a:r>
                </a:p>
              </p:txBody>
            </p:sp>
          </mc:Choice>
          <mc:Fallback>
            <p:sp>
              <p:nvSpPr>
                <p:cNvPr id="1044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8" y="1680"/>
                  <a:ext cx="5184" cy="601"/>
                </a:xfrm>
                <a:prstGeom prst="rect">
                  <a:avLst/>
                </a:prstGeom>
                <a:blipFill>
                  <a:blip r:embed="rId4"/>
                  <a:stretch>
                    <a:fillRect l="-1556" t="-8280" r="-370" b="-1465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032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4766"/>
                    </p:ext>
                  </p:extLst>
                </p:nvPr>
              </p:nvGraphicFramePr>
              <p:xfrm>
                <a:off x="851" y="1675"/>
                <a:ext cx="1356" cy="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812447" imgH="228501" progId="Equation.DSMT4">
                        <p:embed/>
                      </p:oleObj>
                    </mc:Choice>
                    <mc:Fallback>
                      <p:oleObj name="Equation" r:id="rId5" imgW="812447" imgH="228501" progId="Equation.DSMT4">
                        <p:embed/>
                        <p:pic>
                          <p:nvPicPr>
                            <p:cNvPr id="1032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1" y="1675"/>
                              <a:ext cx="1356" cy="3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chemeClr val="accent2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2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1032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4766"/>
                    </p:ext>
                  </p:extLst>
                </p:nvPr>
              </p:nvGraphicFramePr>
              <p:xfrm>
                <a:off x="851" y="1675"/>
                <a:ext cx="1356" cy="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" imgW="812447" imgH="228501" progId="Equation.DSMT4">
                        <p:embed/>
                      </p:oleObj>
                    </mc:Choice>
                    <mc:Fallback>
                      <p:oleObj name="Equation" r:id="rId5" imgW="812447" imgH="228501" progId="Equation.DSMT4">
                        <p:embed/>
                        <p:pic>
                          <p:nvPicPr>
                            <p:cNvPr id="1032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1" y="1675"/>
                              <a:ext cx="1356" cy="31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2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2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67544" y="4077072"/>
            <a:ext cx="8610600" cy="1054101"/>
            <a:chOff x="-113" y="2536"/>
            <a:chExt cx="5424" cy="664"/>
          </a:xfrm>
        </p:grpSpPr>
        <p:grpSp>
          <p:nvGrpSpPr>
            <p:cNvPr id="1042" name="Group 13"/>
            <p:cNvGrpSpPr>
              <a:grpSpLocks/>
            </p:cNvGrpSpPr>
            <p:nvPr/>
          </p:nvGrpSpPr>
          <p:grpSpPr bwMode="auto">
            <a:xfrm>
              <a:off x="-113" y="2536"/>
              <a:ext cx="5424" cy="664"/>
              <a:chOff x="-100" y="2440"/>
              <a:chExt cx="5424" cy="6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4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00" y="2469"/>
                    <a:ext cx="5424" cy="6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5000"/>
                      </a:lnSpc>
                    </a:pPr>
                    <a:r>
                      <a:rPr lang="en-US" altLang="zh-CN" sz="2800" dirty="0">
                        <a:latin typeface="+mn-ea"/>
                        <a:ea typeface="+mn-ea"/>
                      </a:rPr>
                      <a:t>  </a:t>
                    </a:r>
                    <a:r>
                      <a:rPr lang="en-US" altLang="zh-CN" sz="2800" b="1" dirty="0">
                        <a:solidFill>
                          <a:srgbClr val="0000CC"/>
                        </a:solidFill>
                        <a:latin typeface="+mn-ea"/>
                        <a:ea typeface="+mn-ea"/>
                      </a:rPr>
                      <a:t>2.</a:t>
                    </a:r>
                    <a:r>
                      <a:rPr lang="zh-CN" altLang="en-US" sz="2800" b="1" dirty="0">
                        <a:solidFill>
                          <a:srgbClr val="0000CC"/>
                        </a:solidFill>
                        <a:latin typeface="+mn-ea"/>
                        <a:ea typeface="+mn-ea"/>
                      </a:rPr>
                      <a:t>当体系处于   态时，发现体系处于    态的几率 是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CN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(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,⋯,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a14:m>
                    <a:endParaRPr lang="zh-CN" altLang="en-US" sz="2800" b="1" dirty="0">
                      <a:solidFill>
                        <a:schemeClr val="tx1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>
              <p:sp>
                <p:nvSpPr>
                  <p:cNvPr id="1043" name="Text 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-100" y="2469"/>
                    <a:ext cx="5424" cy="63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36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1030" name="Object 1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76765231"/>
                      </p:ext>
                    </p:extLst>
                  </p:nvPr>
                </p:nvGraphicFramePr>
                <p:xfrm>
                  <a:off x="3525" y="2440"/>
                  <a:ext cx="332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8" imgW="203112" imgH="228501" progId="Equation.DSMT4">
                          <p:embed/>
                        </p:oleObj>
                      </mc:Choice>
                      <mc:Fallback>
                        <p:oleObj name="Equation" r:id="rId8" imgW="203112" imgH="228501" progId="Equation.DSMT4">
                          <p:embed/>
                          <p:pic>
                            <p:nvPicPr>
                              <p:cNvPr id="1030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25" y="2440"/>
                                <a:ext cx="332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1030" name="Object 1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76765231"/>
                      </p:ext>
                    </p:extLst>
                  </p:nvPr>
                </p:nvGraphicFramePr>
                <p:xfrm>
                  <a:off x="3525" y="2440"/>
                  <a:ext cx="332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name="Equation" r:id="rId8" imgW="203112" imgH="228501" progId="Equation.DSMT4">
                          <p:embed/>
                        </p:oleObj>
                      </mc:Choice>
                      <mc:Fallback>
                        <p:oleObj name="Equation" r:id="rId8" imgW="203112" imgH="228501" progId="Equation.DSMT4">
                          <p:embed/>
                          <p:pic>
                            <p:nvPicPr>
                              <p:cNvPr id="1030" name="Object 15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25" y="2440"/>
                                <a:ext cx="332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028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00358741"/>
                    </p:ext>
                  </p:extLst>
                </p:nvPr>
              </p:nvGraphicFramePr>
              <p:xfrm>
                <a:off x="1346" y="2615"/>
                <a:ext cx="254" cy="25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152268" imgH="164957" progId="Equation.DSMT4">
                        <p:embed/>
                      </p:oleObj>
                    </mc:Choice>
                    <mc:Fallback>
                      <p:oleObj name="Equation" r:id="rId10" imgW="152268" imgH="164957" progId="Equation.DSMT4">
                        <p:embed/>
                        <p:pic>
                          <p:nvPicPr>
                            <p:cNvPr id="1028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6" y="2615"/>
                              <a:ext cx="254" cy="25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1028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00358741"/>
                    </p:ext>
                  </p:extLst>
                </p:nvPr>
              </p:nvGraphicFramePr>
              <p:xfrm>
                <a:off x="1346" y="2615"/>
                <a:ext cx="254" cy="25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10" imgW="152268" imgH="164957" progId="Equation.DSMT4">
                        <p:embed/>
                      </p:oleObj>
                    </mc:Choice>
                    <mc:Fallback>
                      <p:oleObj name="Equation" r:id="rId10" imgW="152268" imgH="164957" progId="Equation.DSMT4">
                        <p:embed/>
                        <p:pic>
                          <p:nvPicPr>
                            <p:cNvPr id="1028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346" y="2615"/>
                              <a:ext cx="254" cy="25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258888" y="4953002"/>
            <a:ext cx="6049959" cy="1217613"/>
            <a:chOff x="793" y="3120"/>
            <a:chExt cx="3811" cy="767"/>
          </a:xfrm>
        </p:grpSpPr>
        <p:graphicFrame>
          <p:nvGraphicFramePr>
            <p:cNvPr id="1027" name="Object 4"/>
            <p:cNvGraphicFramePr>
              <a:graphicFrameLocks noChangeAspect="1"/>
            </p:cNvGraphicFramePr>
            <p:nvPr/>
          </p:nvGraphicFramePr>
          <p:xfrm>
            <a:off x="3135" y="3120"/>
            <a:ext cx="1469" cy="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698197" imgH="431613" progId="Equation.DSMT4">
                    <p:embed/>
                  </p:oleObj>
                </mc:Choice>
                <mc:Fallback>
                  <p:oleObj name="Equation" r:id="rId12" imgW="698197" imgH="431613" progId="Equation.DSMT4">
                    <p:embed/>
                    <p:pic>
                      <p:nvPicPr>
                        <p:cNvPr id="102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5" y="3120"/>
                          <a:ext cx="1469" cy="767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0" name="Text Box 20"/>
            <p:cNvSpPr txBox="1">
              <a:spLocks noChangeArrowheads="1"/>
            </p:cNvSpPr>
            <p:nvPr/>
          </p:nvSpPr>
          <p:spPr bwMode="auto">
            <a:xfrm>
              <a:off x="793" y="3335"/>
              <a:ext cx="22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800" b="1">
                  <a:latin typeface="Verdana" panose="020B0604030504040204" pitchFamily="34" charset="0"/>
                  <a:ea typeface="隶书" panose="02010509060101010101" pitchFamily="49" charset="-122"/>
                </a:rPr>
                <a:t>前提，归一化波函数：</a:t>
              </a:r>
            </a:p>
          </p:txBody>
        </p:sp>
      </p:grpSp>
      <p:sp>
        <p:nvSpPr>
          <p:cNvPr id="550930" name="TextBox 11"/>
          <p:cNvSpPr txBox="1">
            <a:spLocks noChangeArrowheads="1"/>
          </p:cNvSpPr>
          <p:nvPr/>
        </p:nvSpPr>
        <p:spPr bwMode="auto">
          <a:xfrm>
            <a:off x="627063" y="6222255"/>
            <a:ext cx="6840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Verdana" panose="020B0604030504040204" pitchFamily="34" charset="0"/>
              </a:rPr>
              <a:t>态叠加导致单次测量结果不可靠</a:t>
            </a:r>
          </a:p>
        </p:txBody>
      </p:sp>
      <p:sp>
        <p:nvSpPr>
          <p:cNvPr id="550931" name="Text Box 19"/>
          <p:cNvSpPr txBox="1">
            <a:spLocks noChangeArrowheads="1"/>
          </p:cNvSpPr>
          <p:nvPr/>
        </p:nvSpPr>
        <p:spPr bwMode="auto">
          <a:xfrm>
            <a:off x="457200" y="1628800"/>
            <a:ext cx="6096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概率波的叠加：</a:t>
            </a:r>
          </a:p>
        </p:txBody>
      </p:sp>
      <p:sp>
        <p:nvSpPr>
          <p:cNvPr id="1039" name="Text Box 20"/>
          <p:cNvSpPr txBox="1">
            <a:spLocks noChangeArrowheads="1"/>
          </p:cNvSpPr>
          <p:nvPr/>
        </p:nvSpPr>
        <p:spPr bwMode="auto">
          <a:xfrm>
            <a:off x="152400" y="116632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一、态叠加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4" grpId="0" autoUpdateAnimBg="0"/>
      <p:bldP spid="550930" grpId="0" autoUpdateAnimBg="0"/>
      <p:bldP spid="55093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Text Box 2"/>
          <p:cNvSpPr txBox="1">
            <a:spLocks noChangeArrowheads="1"/>
          </p:cNvSpPr>
          <p:nvPr/>
        </p:nvSpPr>
        <p:spPr bwMode="auto">
          <a:xfrm>
            <a:off x="71438" y="85725"/>
            <a:ext cx="9072562" cy="946150"/>
          </a:xfrm>
          <a:prstGeom prst="rect">
            <a:avLst/>
          </a:prstGeom>
          <a:solidFill>
            <a:srgbClr val="F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例</a:t>
            </a:r>
            <a:r>
              <a:rPr kumimoji="1" lang="en-US" altLang="zh-CN" sz="2800" b="1">
                <a:solidFill>
                  <a:schemeClr val="accent2"/>
                </a:solidFill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</a:rPr>
              <a:t>：电视显像管中电子的加速电压为  </a:t>
            </a:r>
            <a:r>
              <a:rPr kumimoji="1" lang="en-US" altLang="zh-CN" sz="2800" b="1">
                <a:solidFill>
                  <a:schemeClr val="accent2"/>
                </a:solidFill>
              </a:rPr>
              <a:t>9kV</a:t>
            </a:r>
            <a:r>
              <a:rPr kumimoji="1" lang="zh-CN" altLang="en-US" sz="2800" b="1">
                <a:solidFill>
                  <a:schemeClr val="accent2"/>
                </a:solidFill>
              </a:rPr>
              <a:t>，电子枪枪口的直径为 </a:t>
            </a:r>
            <a:r>
              <a:rPr kumimoji="1" lang="en-US" altLang="zh-CN" sz="2800" b="1">
                <a:solidFill>
                  <a:schemeClr val="accent2"/>
                </a:solidFill>
              </a:rPr>
              <a:t>0.1mm, </a:t>
            </a:r>
            <a:r>
              <a:rPr kumimoji="1" lang="zh-CN" altLang="en-US" sz="2800" b="1">
                <a:solidFill>
                  <a:schemeClr val="accent2"/>
                </a:solidFill>
              </a:rPr>
              <a:t>估算电子射出枪口后的纵向横向速度。</a:t>
            </a:r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152400" y="13716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解：</a:t>
            </a:r>
          </a:p>
        </p:txBody>
      </p:sp>
      <p:sp>
        <p:nvSpPr>
          <p:cNvPr id="538628" name="Text Box 4"/>
          <p:cNvSpPr txBox="1">
            <a:spLocks noChangeArrowheads="1"/>
          </p:cNvSpPr>
          <p:nvPr/>
        </p:nvSpPr>
        <p:spPr bwMode="auto">
          <a:xfrm>
            <a:off x="990600" y="1384300"/>
            <a:ext cx="4110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  <a:latin typeface="宋体" panose="02010600030101010101" pitchFamily="2" charset="-122"/>
              </a:rPr>
              <a:t>Δ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x</a:t>
            </a:r>
            <a:r>
              <a:rPr kumimoji="1" lang="en-US" altLang="zh-CN" sz="2800" b="1" i="1">
                <a:solidFill>
                  <a:schemeClr val="accent2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800" b="1">
                <a:solidFill>
                  <a:schemeClr val="accent2"/>
                </a:solidFill>
                <a:latin typeface="宋体" panose="02010600030101010101" pitchFamily="2" charset="-122"/>
              </a:rPr>
              <a:t>= 0.1</a:t>
            </a:r>
            <a:r>
              <a:rPr kumimoji="1" lang="en-US" altLang="zh-CN" sz="2800" b="1">
                <a:solidFill>
                  <a:schemeClr val="accent2"/>
                </a:solidFill>
              </a:rPr>
              <a:t>mm =1×10</a:t>
            </a:r>
            <a:r>
              <a:rPr kumimoji="1" lang="en-US" altLang="zh-CN" sz="2800" b="1" baseline="30000">
                <a:solidFill>
                  <a:schemeClr val="accent2"/>
                </a:solidFill>
              </a:rPr>
              <a:t>-4</a:t>
            </a:r>
            <a:r>
              <a:rPr kumimoji="1" lang="en-US" altLang="zh-CN" sz="2800" b="1" i="1" baseline="30000">
                <a:solidFill>
                  <a:schemeClr val="accent2"/>
                </a:solidFill>
              </a:rPr>
              <a:t>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m</a:t>
            </a:r>
            <a:endParaRPr kumimoji="1" lang="en-US" altLang="zh-CN" sz="2800" b="1" i="1">
              <a:solidFill>
                <a:schemeClr val="accent2"/>
              </a:solidFill>
              <a:latin typeface="宋体" panose="02010600030101010101" pitchFamily="2" charset="-122"/>
            </a:endParaRPr>
          </a:p>
        </p:txBody>
      </p:sp>
      <p:sp>
        <p:nvSpPr>
          <p:cNvPr id="538629" name="Text Box 5"/>
          <p:cNvSpPr txBox="1">
            <a:spLocks noChangeArrowheads="1"/>
          </p:cNvSpPr>
          <p:nvPr/>
        </p:nvSpPr>
        <p:spPr bwMode="auto">
          <a:xfrm>
            <a:off x="1371600" y="2135188"/>
            <a:ext cx="3292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chemeClr val="accent2"/>
                </a:solidFill>
              </a:rPr>
              <a:t>m</a:t>
            </a:r>
            <a:r>
              <a:rPr kumimoji="1" lang="en-US" altLang="zh-CN" sz="2800" b="1">
                <a:solidFill>
                  <a:schemeClr val="accent2"/>
                </a:solidFill>
              </a:rPr>
              <a:t> = 9.11 ×10 </a:t>
            </a:r>
            <a:r>
              <a:rPr kumimoji="1" lang="en-US" altLang="zh-CN" sz="2800" b="1" baseline="30000">
                <a:solidFill>
                  <a:schemeClr val="accent2"/>
                </a:solidFill>
                <a:latin typeface="Symbol" panose="05050102010706020507" pitchFamily="18" charset="2"/>
              </a:rPr>
              <a:t>- </a:t>
            </a:r>
            <a:r>
              <a:rPr kumimoji="1" lang="en-US" altLang="zh-CN" sz="2800" b="1" baseline="30000">
                <a:solidFill>
                  <a:schemeClr val="accent2"/>
                </a:solidFill>
              </a:rPr>
              <a:t>31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 kg</a:t>
            </a:r>
            <a:r>
              <a:rPr kumimoji="1" lang="en-US" altLang="zh-CN" sz="2800" b="1" baseline="30000">
                <a:solidFill>
                  <a:schemeClr val="accent2"/>
                </a:solidFill>
              </a:rPr>
              <a:t> </a:t>
            </a:r>
          </a:p>
        </p:txBody>
      </p:sp>
      <p:graphicFrame>
        <p:nvGraphicFramePr>
          <p:cNvPr id="598016" name="Object 1024"/>
          <p:cNvGraphicFramePr>
            <a:graphicFrameLocks noChangeAspect="1"/>
          </p:cNvGraphicFramePr>
          <p:nvPr/>
        </p:nvGraphicFramePr>
        <p:xfrm>
          <a:off x="641350" y="2817813"/>
          <a:ext cx="59563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76496" imgH="409489" progId="Equation.DSMT4">
                  <p:embed/>
                </p:oleObj>
              </mc:Choice>
              <mc:Fallback>
                <p:oleObj name="Equation" r:id="rId2" imgW="2476496" imgH="409489" progId="Equation.DSMT4">
                  <p:embed/>
                  <p:pic>
                    <p:nvPicPr>
                      <p:cNvPr id="59801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2817813"/>
                        <a:ext cx="59563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31" name="Text Box 7"/>
          <p:cNvSpPr txBox="1">
            <a:spLocks noChangeArrowheads="1"/>
          </p:cNvSpPr>
          <p:nvPr/>
        </p:nvSpPr>
        <p:spPr bwMode="auto">
          <a:xfrm>
            <a:off x="6705600" y="3071813"/>
            <a:ext cx="145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=1.2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 </a:t>
            </a:r>
            <a:r>
              <a:rPr kumimoji="1" lang="en-US" altLang="zh-CN" sz="2800" b="1">
                <a:solidFill>
                  <a:schemeClr val="accent2"/>
                </a:solidFill>
              </a:rPr>
              <a:t>m/s</a:t>
            </a:r>
          </a:p>
        </p:txBody>
      </p:sp>
      <p:sp>
        <p:nvSpPr>
          <p:cNvPr id="538632" name="Text Box 8"/>
          <p:cNvSpPr txBox="1">
            <a:spLocks noChangeArrowheads="1"/>
          </p:cNvSpPr>
          <p:nvPr/>
        </p:nvSpPr>
        <p:spPr bwMode="auto">
          <a:xfrm>
            <a:off x="6019800" y="6019800"/>
            <a:ext cx="2287588" cy="519113"/>
          </a:xfrm>
          <a:prstGeom prst="rect">
            <a:avLst/>
          </a:prstGeom>
          <a:solidFill>
            <a:srgbClr val="F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</a:rPr>
              <a:t>纵向速度！</a:t>
            </a:r>
          </a:p>
        </p:txBody>
      </p:sp>
      <p:graphicFrame>
        <p:nvGraphicFramePr>
          <p:cNvPr id="598017" name="Object 1025"/>
          <p:cNvGraphicFramePr>
            <a:graphicFrameLocks noChangeAspect="1"/>
          </p:cNvGraphicFramePr>
          <p:nvPr/>
        </p:nvGraphicFramePr>
        <p:xfrm>
          <a:off x="914400" y="4230688"/>
          <a:ext cx="22860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4842" imgH="400042" progId="Equation.DSMT4">
                  <p:embed/>
                </p:oleObj>
              </mc:Choice>
              <mc:Fallback>
                <p:oleObj name="Equation" r:id="rId4" imgW="904842" imgH="400042" progId="Equation.DSMT4">
                  <p:embed/>
                  <p:pic>
                    <p:nvPicPr>
                      <p:cNvPr id="59801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230688"/>
                        <a:ext cx="22860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018" name="Object 1026"/>
          <p:cNvGraphicFramePr>
            <a:graphicFrameLocks noChangeAspect="1"/>
          </p:cNvGraphicFramePr>
          <p:nvPr/>
        </p:nvGraphicFramePr>
        <p:xfrm>
          <a:off x="685800" y="5180013"/>
          <a:ext cx="18129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81099" imgH="476163" progId="Equation.DSMT4">
                  <p:embed/>
                </p:oleObj>
              </mc:Choice>
              <mc:Fallback>
                <p:oleObj name="Equation" r:id="rId6" imgW="781099" imgH="476163" progId="Equation.DSMT4">
                  <p:embed/>
                  <p:pic>
                    <p:nvPicPr>
                      <p:cNvPr id="598018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180013"/>
                        <a:ext cx="18129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8019" name="Object 1027"/>
          <p:cNvGraphicFramePr>
            <a:graphicFrameLocks noChangeAspect="1"/>
          </p:cNvGraphicFramePr>
          <p:nvPr/>
        </p:nvGraphicFramePr>
        <p:xfrm>
          <a:off x="2667000" y="5103813"/>
          <a:ext cx="391795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95397" imgH="457267" progId="Equation.DSMT4">
                  <p:embed/>
                </p:oleObj>
              </mc:Choice>
              <mc:Fallback>
                <p:oleObj name="Equation" r:id="rId8" imgW="1695397" imgH="457267" progId="Equation.DSMT4">
                  <p:embed/>
                  <p:pic>
                    <p:nvPicPr>
                      <p:cNvPr id="598019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03813"/>
                        <a:ext cx="3917950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36" name="Text Box 12"/>
          <p:cNvSpPr txBox="1">
            <a:spLocks noChangeArrowheads="1"/>
          </p:cNvSpPr>
          <p:nvPr/>
        </p:nvSpPr>
        <p:spPr bwMode="auto">
          <a:xfrm>
            <a:off x="6537325" y="5392738"/>
            <a:ext cx="1770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=6</a:t>
            </a:r>
            <a:r>
              <a:rPr kumimoji="1" lang="en-US" altLang="zh-CN" sz="2800" b="1">
                <a:solidFill>
                  <a:schemeClr val="accent2"/>
                </a:solidFill>
                <a:sym typeface="Symbol" panose="05050102010706020507" pitchFamily="18" charset="2"/>
              </a:rPr>
              <a:t></a:t>
            </a:r>
            <a:r>
              <a:rPr kumimoji="1" lang="en-US" altLang="zh-CN" sz="2800" b="1">
                <a:solidFill>
                  <a:schemeClr val="accent2"/>
                </a:solidFill>
              </a:rPr>
              <a:t>10</a:t>
            </a:r>
            <a:r>
              <a:rPr kumimoji="1" lang="en-US" altLang="zh-CN" sz="2800" b="1" baseline="30000">
                <a:solidFill>
                  <a:schemeClr val="accent2"/>
                </a:solidFill>
              </a:rPr>
              <a:t>7</a:t>
            </a:r>
            <a:r>
              <a:rPr kumimoji="1" lang="en-US" altLang="zh-CN" sz="2800" b="1">
                <a:solidFill>
                  <a:schemeClr val="accent2"/>
                </a:solidFill>
              </a:rPr>
              <a:t>m/s</a:t>
            </a:r>
          </a:p>
        </p:txBody>
      </p:sp>
      <p:graphicFrame>
        <p:nvGraphicFramePr>
          <p:cNvPr id="598020" name="Object 1028"/>
          <p:cNvGraphicFramePr>
            <a:graphicFrameLocks noChangeAspect="1"/>
          </p:cNvGraphicFramePr>
          <p:nvPr/>
        </p:nvGraphicFramePr>
        <p:xfrm>
          <a:off x="5791200" y="1981200"/>
          <a:ext cx="20574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71577" imgH="219186" progId="Equation.DSMT4">
                  <p:embed/>
                </p:oleObj>
              </mc:Choice>
              <mc:Fallback>
                <p:oleObj name="Equation" r:id="rId10" imgW="971577" imgH="219186" progId="Equation.DSMT4">
                  <p:embed/>
                  <p:pic>
                    <p:nvPicPr>
                      <p:cNvPr id="59802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981200"/>
                        <a:ext cx="2057400" cy="604838"/>
                      </a:xfrm>
                      <a:prstGeom prst="rect">
                        <a:avLst/>
                      </a:prstGeom>
                      <a:solidFill>
                        <a:srgbClr val="FFDFD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429375" y="3786188"/>
            <a:ext cx="2287588" cy="519112"/>
          </a:xfrm>
          <a:prstGeom prst="rect">
            <a:avLst/>
          </a:prstGeom>
          <a:solidFill>
            <a:srgbClr val="F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</a:rPr>
              <a:t>横向速度！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3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3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8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98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9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9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3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3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6" grpId="0" animBg="1" autoUpdateAnimBg="0"/>
      <p:bldP spid="538627" grpId="0" autoUpdateAnimBg="0"/>
      <p:bldP spid="538628" grpId="0" autoUpdateAnimBg="0"/>
      <p:bldP spid="538629" grpId="0" autoUpdateAnimBg="0"/>
      <p:bldP spid="538631" grpId="0" autoUpdateAnimBg="0"/>
      <p:bldP spid="538632" grpId="0" animBg="1" autoUpdateAnimBg="0"/>
      <p:bldP spid="538636" grpId="0" autoUpdateAnimBg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Text Box 2"/>
          <p:cNvSpPr txBox="1">
            <a:spLocks noChangeArrowheads="1"/>
          </p:cNvSpPr>
          <p:nvPr/>
        </p:nvSpPr>
        <p:spPr bwMode="auto">
          <a:xfrm>
            <a:off x="152400" y="242888"/>
            <a:ext cx="8724900" cy="579437"/>
          </a:xfrm>
          <a:prstGeom prst="rect">
            <a:avLst/>
          </a:prstGeom>
          <a:solidFill>
            <a:srgbClr val="F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3200" b="1">
                <a:solidFill>
                  <a:schemeClr val="accent2"/>
                </a:solidFill>
              </a:rPr>
              <a:t>3</a:t>
            </a:r>
            <a:r>
              <a:rPr kumimoji="1" lang="zh-CN" altLang="en-US" sz="3200" b="1">
                <a:solidFill>
                  <a:schemeClr val="accent2"/>
                </a:solidFill>
                <a:latin typeface="宋体" panose="02010600030101010101" pitchFamily="2" charset="-122"/>
              </a:rPr>
              <a:t>．求线性谐振子的最小可能能量。</a:t>
            </a:r>
          </a:p>
        </p:txBody>
      </p:sp>
      <p:sp>
        <p:nvSpPr>
          <p:cNvPr id="539651" name="Text Box 3"/>
          <p:cNvSpPr txBox="1">
            <a:spLocks noChangeArrowheads="1"/>
          </p:cNvSpPr>
          <p:nvPr/>
        </p:nvSpPr>
        <p:spPr bwMode="auto">
          <a:xfrm>
            <a:off x="228600" y="990600"/>
            <a:ext cx="66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解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sp>
        <p:nvSpPr>
          <p:cNvPr id="539652" name="Text Box 4"/>
          <p:cNvSpPr txBox="1">
            <a:spLocks noChangeArrowheads="1"/>
          </p:cNvSpPr>
          <p:nvPr/>
        </p:nvSpPr>
        <p:spPr bwMode="auto">
          <a:xfrm>
            <a:off x="838200" y="2514600"/>
            <a:ext cx="79248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线性谐振子沿直线在平衡位置附近振动，坐标和动量都有一定限制，即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914400" y="914400"/>
            <a:ext cx="74676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沿</a:t>
            </a:r>
            <a:r>
              <a:rPr lang="en-US" altLang="zh-CN" sz="2800" b="1">
                <a:solidFill>
                  <a:schemeClr val="accent2"/>
                </a:solidFill>
              </a:rPr>
              <a:t>x</a:t>
            </a:r>
            <a:r>
              <a:rPr lang="zh-CN" altLang="en-US" sz="2800" b="1">
                <a:solidFill>
                  <a:schemeClr val="accent2"/>
                </a:solidFill>
              </a:rPr>
              <a:t>方向的线性谐振子能量为：</a:t>
            </a:r>
          </a:p>
        </p:txBody>
      </p:sp>
      <p:graphicFrame>
        <p:nvGraphicFramePr>
          <p:cNvPr id="599040" name="Object 2048"/>
          <p:cNvGraphicFramePr>
            <a:graphicFrameLocks noChangeAspect="1"/>
          </p:cNvGraphicFramePr>
          <p:nvPr/>
        </p:nvGraphicFramePr>
        <p:xfrm>
          <a:off x="1703388" y="1619250"/>
          <a:ext cx="49133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6560" imgH="409489" progId="Equation.3">
                  <p:embed/>
                </p:oleObj>
              </mc:Choice>
              <mc:Fallback>
                <p:oleObj name="Equation" r:id="rId2" imgW="2276560" imgH="409489" progId="Equation.3">
                  <p:embed/>
                  <p:pic>
                    <p:nvPicPr>
                      <p:cNvPr id="599040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1619250"/>
                        <a:ext cx="4913312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041" name="Object 2049"/>
          <p:cNvGraphicFramePr>
            <a:graphicFrameLocks noChangeAspect="1"/>
          </p:cNvGraphicFramePr>
          <p:nvPr/>
        </p:nvGraphicFramePr>
        <p:xfrm>
          <a:off x="2362200" y="3657600"/>
          <a:ext cx="33575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52471" imgH="419207" progId="Equation.3">
                  <p:embed/>
                </p:oleObj>
              </mc:Choice>
              <mc:Fallback>
                <p:oleObj name="Equation" r:id="rId4" imgW="1552471" imgH="419207" progId="Equation.3">
                  <p:embed/>
                  <p:pic>
                    <p:nvPicPr>
                      <p:cNvPr id="599041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657600"/>
                        <a:ext cx="335756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9042" name="Object 2050"/>
          <p:cNvGraphicFramePr>
            <a:graphicFrameLocks noChangeAspect="1"/>
          </p:cNvGraphicFramePr>
          <p:nvPr/>
        </p:nvGraphicFramePr>
        <p:xfrm>
          <a:off x="2106613" y="5638800"/>
          <a:ext cx="3849687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81045" imgH="447550" progId="Equation.3">
                  <p:embed/>
                </p:oleObj>
              </mc:Choice>
              <mc:Fallback>
                <p:oleObj name="Equation" r:id="rId6" imgW="1781045" imgH="447550" progId="Equation.3">
                  <p:embed/>
                  <p:pic>
                    <p:nvPicPr>
                      <p:cNvPr id="599042" name="Object 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5638800"/>
                        <a:ext cx="3849687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4419600"/>
            <a:ext cx="7772400" cy="1225550"/>
            <a:chOff x="576" y="2832"/>
            <a:chExt cx="4896" cy="772"/>
          </a:xfrm>
        </p:grpSpPr>
        <p:sp>
          <p:nvSpPr>
            <p:cNvPr id="15371" name="Text Box 10"/>
            <p:cNvSpPr txBox="1">
              <a:spLocks noChangeArrowheads="1"/>
            </p:cNvSpPr>
            <p:nvPr/>
          </p:nvSpPr>
          <p:spPr bwMode="auto">
            <a:xfrm>
              <a:off x="576" y="2928"/>
              <a:ext cx="4896" cy="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zh-CN" altLang="en-US" sz="2800" b="1">
                  <a:solidFill>
                    <a:schemeClr val="accent2"/>
                  </a:solidFill>
                </a:rPr>
                <a:t>因此可以用坐标</a:t>
              </a:r>
              <a:r>
                <a:rPr lang="en-US" altLang="zh-CN" sz="2800" b="1">
                  <a:solidFill>
                    <a:schemeClr val="accent2"/>
                  </a:solidFill>
                </a:rPr>
                <a:t>-</a:t>
              </a:r>
              <a:r>
                <a:rPr lang="zh-CN" altLang="en-US" sz="2800" b="1">
                  <a:solidFill>
                    <a:schemeClr val="accent2"/>
                  </a:solidFill>
                </a:rPr>
                <a:t>动量不确定关系                         来计算其最小可能能量，</a:t>
              </a:r>
              <a:endParaRPr lang="zh-CN" altLang="en-US"/>
            </a:p>
          </p:txBody>
        </p:sp>
        <p:graphicFrame>
          <p:nvGraphicFramePr>
            <p:cNvPr id="15365" name="Object 2051"/>
            <p:cNvGraphicFramePr>
              <a:graphicFrameLocks noChangeAspect="1"/>
            </p:cNvGraphicFramePr>
            <p:nvPr/>
          </p:nvGraphicFramePr>
          <p:xfrm>
            <a:off x="4128" y="2832"/>
            <a:ext cx="1008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90566" imgH="866757" progId="Equation.3">
                    <p:embed/>
                  </p:oleObj>
                </mc:Choice>
                <mc:Fallback>
                  <p:oleObj name="Equation" r:id="rId8" imgW="1590566" imgH="866757" progId="Equation.3">
                    <p:embed/>
                    <p:pic>
                      <p:nvPicPr>
                        <p:cNvPr id="15365" name="Object 20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832"/>
                          <a:ext cx="1008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9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9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0" grpId="0" animBg="1" autoUpdateAnimBg="0"/>
      <p:bldP spid="539651" grpId="0" autoUpdateAnimBg="0"/>
      <p:bldP spid="539652" grpId="0" autoUpdateAnimBg="0"/>
      <p:bldP spid="53965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Text Box 2"/>
          <p:cNvSpPr txBox="1">
            <a:spLocks noChangeArrowheads="1"/>
          </p:cNvSpPr>
          <p:nvPr/>
        </p:nvSpPr>
        <p:spPr bwMode="auto">
          <a:xfrm>
            <a:off x="609600" y="533400"/>
            <a:ext cx="79248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为求</a:t>
            </a:r>
            <a:r>
              <a:rPr lang="en-US" altLang="zh-CN" sz="2800" b="1" i="1">
                <a:solidFill>
                  <a:schemeClr val="accent2"/>
                </a:solidFill>
              </a:rPr>
              <a:t>E</a:t>
            </a:r>
            <a:r>
              <a:rPr lang="zh-CN" altLang="en-US" sz="2800" b="1">
                <a:solidFill>
                  <a:schemeClr val="accent2"/>
                </a:solidFill>
              </a:rPr>
              <a:t>的最小值，先计算</a:t>
            </a:r>
          </a:p>
        </p:txBody>
      </p:sp>
      <p:graphicFrame>
        <p:nvGraphicFramePr>
          <p:cNvPr id="600064" name="Object 0"/>
          <p:cNvGraphicFramePr>
            <a:graphicFrameLocks noChangeAspect="1"/>
          </p:cNvGraphicFramePr>
          <p:nvPr/>
        </p:nvGraphicFramePr>
        <p:xfrm>
          <a:off x="2133600" y="1408113"/>
          <a:ext cx="44196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51" imgH="447550" progId="Equation.3">
                  <p:embed/>
                </p:oleObj>
              </mc:Choice>
              <mc:Fallback>
                <p:oleObj name="Equation" r:id="rId2" imgW="1981251" imgH="447550" progId="Equation.3">
                  <p:embed/>
                  <p:pic>
                    <p:nvPicPr>
                      <p:cNvPr id="600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408113"/>
                        <a:ext cx="44196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6" name="Text Box 4"/>
          <p:cNvSpPr txBox="1">
            <a:spLocks noChangeArrowheads="1"/>
          </p:cNvSpPr>
          <p:nvPr/>
        </p:nvSpPr>
        <p:spPr bwMode="auto">
          <a:xfrm>
            <a:off x="762000" y="2886075"/>
            <a:ext cx="7620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令</a:t>
            </a:r>
          </a:p>
        </p:txBody>
      </p:sp>
      <p:graphicFrame>
        <p:nvGraphicFramePr>
          <p:cNvPr id="600065" name="Object 1"/>
          <p:cNvGraphicFramePr>
            <a:graphicFrameLocks noChangeAspect="1"/>
          </p:cNvGraphicFramePr>
          <p:nvPr/>
        </p:nvGraphicFramePr>
        <p:xfrm>
          <a:off x="2209800" y="2716213"/>
          <a:ext cx="14636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628" imgH="409489" progId="Equation.3">
                  <p:embed/>
                </p:oleObj>
              </mc:Choice>
              <mc:Fallback>
                <p:oleObj name="Equation" r:id="rId4" imgW="647628" imgH="409489" progId="Equation.3">
                  <p:embed/>
                  <p:pic>
                    <p:nvPicPr>
                      <p:cNvPr id="600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716213"/>
                        <a:ext cx="14636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827088" y="4125913"/>
            <a:ext cx="1676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可得</a:t>
            </a:r>
          </a:p>
        </p:txBody>
      </p:sp>
      <p:graphicFrame>
        <p:nvGraphicFramePr>
          <p:cNvPr id="600066" name="Object 2"/>
          <p:cNvGraphicFramePr>
            <a:graphicFrameLocks noChangeAspect="1"/>
          </p:cNvGraphicFramePr>
          <p:nvPr/>
        </p:nvGraphicFramePr>
        <p:xfrm>
          <a:off x="2286000" y="4022725"/>
          <a:ext cx="190976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203" imgH="380876" progId="Equation.3">
                  <p:embed/>
                </p:oleObj>
              </mc:Choice>
              <mc:Fallback>
                <p:oleObj name="Equation" r:id="rId6" imgW="876203" imgH="380876" progId="Equation.3">
                  <p:embed/>
                  <p:pic>
                    <p:nvPicPr>
                      <p:cNvPr id="600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022725"/>
                        <a:ext cx="1909763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4" name="Group 8"/>
          <p:cNvGrpSpPr>
            <a:grpSpLocks/>
          </p:cNvGrpSpPr>
          <p:nvPr/>
        </p:nvGrpSpPr>
        <p:grpSpPr bwMode="auto">
          <a:xfrm>
            <a:off x="5029200" y="0"/>
            <a:ext cx="4114800" cy="990600"/>
            <a:chOff x="3168" y="0"/>
            <a:chExt cx="2592" cy="624"/>
          </a:xfrm>
        </p:grpSpPr>
        <p:graphicFrame>
          <p:nvGraphicFramePr>
            <p:cNvPr id="16390" name="Object 5"/>
            <p:cNvGraphicFramePr>
              <a:graphicFrameLocks noChangeAspect="1"/>
            </p:cNvGraphicFramePr>
            <p:nvPr/>
          </p:nvGraphicFramePr>
          <p:xfrm>
            <a:off x="3370" y="0"/>
            <a:ext cx="2390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52676" imgH="447550" progId="Equation.3">
                    <p:embed/>
                  </p:oleObj>
                </mc:Choice>
                <mc:Fallback>
                  <p:oleObj name="Equation" r:id="rId8" imgW="1752676" imgH="447550" progId="Equation.3">
                    <p:embed/>
                    <p:pic>
                      <p:nvPicPr>
                        <p:cNvPr id="1639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0"/>
                          <a:ext cx="2390" cy="619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6" name="Line 10"/>
            <p:cNvSpPr>
              <a:spLocks noChangeShapeType="1"/>
            </p:cNvSpPr>
            <p:nvPr/>
          </p:nvSpPr>
          <p:spPr bwMode="auto">
            <a:xfrm>
              <a:off x="3168" y="0"/>
              <a:ext cx="0" cy="624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7" name="Line 11"/>
            <p:cNvSpPr>
              <a:spLocks noChangeShapeType="1"/>
            </p:cNvSpPr>
            <p:nvPr/>
          </p:nvSpPr>
          <p:spPr bwMode="auto">
            <a:xfrm>
              <a:off x="3168" y="624"/>
              <a:ext cx="259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0684" name="Text Box 12"/>
          <p:cNvSpPr txBox="1">
            <a:spLocks noChangeArrowheads="1"/>
          </p:cNvSpPr>
          <p:nvPr/>
        </p:nvSpPr>
        <p:spPr bwMode="auto">
          <a:xfrm>
            <a:off x="609600" y="5416550"/>
            <a:ext cx="62484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可得最小可能能量为</a:t>
            </a:r>
          </a:p>
        </p:txBody>
      </p:sp>
      <p:graphicFrame>
        <p:nvGraphicFramePr>
          <p:cNvPr id="600067" name="Object 3"/>
          <p:cNvGraphicFramePr>
            <a:graphicFrameLocks noChangeAspect="1"/>
          </p:cNvGraphicFramePr>
          <p:nvPr/>
        </p:nvGraphicFramePr>
        <p:xfrm>
          <a:off x="4427538" y="5157788"/>
          <a:ext cx="325596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0152" imgH="380876" progId="Equation.DSMT4">
                  <p:embed/>
                </p:oleObj>
              </mc:Choice>
              <mc:Fallback>
                <p:oleObj name="Equation" r:id="rId10" imgW="1200152" imgH="380876" progId="Equation.DSMT4">
                  <p:embed/>
                  <p:pic>
                    <p:nvPicPr>
                      <p:cNvPr id="6000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157788"/>
                        <a:ext cx="3255962" cy="1062037"/>
                      </a:xfrm>
                      <a:prstGeom prst="rect">
                        <a:avLst/>
                      </a:prstGeom>
                      <a:solidFill>
                        <a:srgbClr val="FFEBEB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0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0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0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0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0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0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4" grpId="0" autoUpdateAnimBg="0"/>
      <p:bldP spid="540676" grpId="0" autoUpdateAnimBg="0"/>
      <p:bldP spid="540678" grpId="0" autoUpdateAnimBg="0"/>
      <p:bldP spid="54068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49"/>
          <p:cNvGraphicFramePr>
            <a:graphicFrameLocks noChangeAspect="1"/>
          </p:cNvGraphicFramePr>
          <p:nvPr/>
        </p:nvGraphicFramePr>
        <p:xfrm>
          <a:off x="1997211" y="1181398"/>
          <a:ext cx="335756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52471" imgH="419207" progId="Equation.3">
                  <p:embed/>
                </p:oleObj>
              </mc:Choice>
              <mc:Fallback>
                <p:oleObj name="Equation" r:id="rId2" imgW="1552471" imgH="419207" progId="Equation.3">
                  <p:embed/>
                  <p:pic>
                    <p:nvPicPr>
                      <p:cNvPr id="2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211" y="1181398"/>
                        <a:ext cx="335756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048"/>
          <p:cNvGraphicFramePr>
            <a:graphicFrameLocks noChangeAspect="1"/>
          </p:cNvGraphicFramePr>
          <p:nvPr/>
        </p:nvGraphicFramePr>
        <p:xfrm>
          <a:off x="1997211" y="117089"/>
          <a:ext cx="26860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419040" progId="Equation.DSMT4">
                  <p:embed/>
                </p:oleObj>
              </mc:Choice>
              <mc:Fallback>
                <p:oleObj name="Equation" r:id="rId4" imgW="1244520" imgH="419040" progId="Equation.DSMT4">
                  <p:embed/>
                  <p:pic>
                    <p:nvPicPr>
                      <p:cNvPr id="3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211" y="117089"/>
                        <a:ext cx="26860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62781" y="34663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直接把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5072" y="13833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写成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12160" y="138333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是不严格的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827584" y="2348880"/>
                <a:ext cx="7298280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/>
                  <a:t>不确定度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/>
                  <a:t> 的严格定义是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348880"/>
                <a:ext cx="7298280" cy="614142"/>
              </a:xfrm>
              <a:prstGeom prst="rect">
                <a:avLst/>
              </a:prstGeom>
              <a:blipFill rotWithShape="0">
                <a:blip r:embed="rId7"/>
                <a:stretch>
                  <a:fillRect l="-1754" b="-21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74656" y="3427970"/>
                <a:ext cx="34332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/>
                  <a:t>对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800"/>
                  <a:t> 求平均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zh-CN" altLang="en-US" sz="2800"/>
                  <a:t> 后有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56" y="3427970"/>
                <a:ext cx="3433248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552" t="-15116" r="-2842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048"/>
          <p:cNvGraphicFramePr>
            <a:graphicFrameLocks noChangeAspect="1"/>
          </p:cNvGraphicFramePr>
          <p:nvPr/>
        </p:nvGraphicFramePr>
        <p:xfrm>
          <a:off x="4158283" y="3140968"/>
          <a:ext cx="3798093" cy="1105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00200" imgH="457200" progId="Equation.DSMT4">
                  <p:embed/>
                </p:oleObj>
              </mc:Choice>
              <mc:Fallback>
                <p:oleObj name="Equation" r:id="rId9" imgW="1600200" imgH="457200" progId="Equation.DSMT4">
                  <p:embed/>
                  <p:pic>
                    <p:nvPicPr>
                      <p:cNvPr id="9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283" y="3140968"/>
                        <a:ext cx="3798093" cy="1105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1520" y="4274063"/>
                <a:ext cx="739368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/>
                  <a:t>又已知对谐振子有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=0, 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/>
                  <a:t>，从而 </a:t>
                </a:r>
                <a:endParaRPr lang="en-US" altLang="zh-CN" sz="28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74063"/>
                <a:ext cx="7393688" cy="1384995"/>
              </a:xfrm>
              <a:prstGeom prst="rect">
                <a:avLst/>
              </a:prstGeom>
              <a:blipFill rotWithShape="0">
                <a:blip r:embed="rId11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2049"/>
          <p:cNvGraphicFramePr>
            <a:graphicFrameLocks noChangeAspect="1"/>
          </p:cNvGraphicFramePr>
          <p:nvPr/>
        </p:nvGraphicFramePr>
        <p:xfrm>
          <a:off x="3779986" y="5733256"/>
          <a:ext cx="38163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65080" imgH="457200" progId="Equation.DSMT4">
                  <p:embed/>
                </p:oleObj>
              </mc:Choice>
              <mc:Fallback>
                <p:oleObj name="Equation" r:id="rId12" imgW="1765080" imgH="457200" progId="Equation.DSMT4">
                  <p:embed/>
                  <p:pic>
                    <p:nvPicPr>
                      <p:cNvPr id="11" name="Object 2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86" y="5733256"/>
                        <a:ext cx="38163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20730" y="60212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故，实际应是</a:t>
            </a:r>
          </a:p>
        </p:txBody>
      </p: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6536387" y="128111"/>
            <a:ext cx="1600200" cy="1066800"/>
            <a:chOff x="192" y="720"/>
            <a:chExt cx="1008" cy="672"/>
          </a:xfrm>
        </p:grpSpPr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192" y="720"/>
              <a:ext cx="864" cy="672"/>
            </a:xfrm>
            <a:prstGeom prst="irregularSeal1">
              <a:avLst/>
            </a:prstGeom>
            <a:solidFill>
              <a:srgbClr val="FF9900"/>
            </a:solidFill>
            <a:ln w="12699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36" y="864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讨论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691227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9C9E5E-6F74-CD79-9A25-018D306AB1D5}"/>
              </a:ext>
            </a:extLst>
          </p:cNvPr>
          <p:cNvSpPr txBox="1"/>
          <p:nvPr/>
        </p:nvSpPr>
        <p:spPr>
          <a:xfrm>
            <a:off x="142040" y="642247"/>
            <a:ext cx="482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第二十三次作业：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152DE9-B736-DF33-3F01-6104BF9C8FBB}"/>
              </a:ext>
            </a:extLst>
          </p:cNvPr>
          <p:cNvSpPr txBox="1"/>
          <p:nvPr/>
        </p:nvSpPr>
        <p:spPr>
          <a:xfrm>
            <a:off x="0" y="172142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0" dirty="0">
                <a:solidFill>
                  <a:srgbClr val="FF0000"/>
                </a:solidFill>
                <a:ea typeface="微软雅黑" panose="020B0503020204020204" pitchFamily="34" charset="-122"/>
              </a:rPr>
              <a:t>第二章 习题 </a:t>
            </a:r>
            <a:r>
              <a:rPr lang="en-US" altLang="zh-CN" sz="3600" b="0" dirty="0">
                <a:solidFill>
                  <a:srgbClr val="FF0000"/>
                </a:solidFill>
                <a:ea typeface="微软雅黑" panose="020B0503020204020204" pitchFamily="34" charset="-122"/>
              </a:rPr>
              <a:t>from 2-20 to 2-24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81C098-283C-BD97-0ED7-CA36C050CF86}"/>
              </a:ext>
            </a:extLst>
          </p:cNvPr>
          <p:cNvSpPr txBox="1"/>
          <p:nvPr/>
        </p:nvSpPr>
        <p:spPr>
          <a:xfrm>
            <a:off x="142039" y="4011012"/>
            <a:ext cx="88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ea typeface="微软雅黑" panose="020B0503020204020204" pitchFamily="34" charset="-122"/>
              </a:rPr>
              <a:t>SPOC2</a:t>
            </a:r>
            <a:r>
              <a:rPr lang="zh-CN" altLang="en-US" sz="3600" dirty="0">
                <a:ea typeface="微软雅黑" panose="020B0503020204020204" pitchFamily="34" charset="-122"/>
              </a:rPr>
              <a:t>第三、四周单元测试和作业</a:t>
            </a:r>
            <a:endParaRPr lang="en-US" altLang="zh-CN" sz="3600" dirty="0">
              <a:ea typeface="微软雅黑" panose="020B0503020204020204" pitchFamily="34" charset="-122"/>
            </a:endParaRPr>
          </a:p>
          <a:p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                   (12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日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23:30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前完成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)</a:t>
            </a:r>
            <a:endParaRPr lang="zh-CN" altLang="en-US" sz="3600" b="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AE431B-23F9-B398-CABD-8A195ECD1782}"/>
              </a:ext>
            </a:extLst>
          </p:cNvPr>
          <p:cNvSpPr txBox="1"/>
          <p:nvPr/>
        </p:nvSpPr>
        <p:spPr>
          <a:xfrm>
            <a:off x="771640" y="2866217"/>
            <a:ext cx="760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(12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26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日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23:59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前电子版提交到乐学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)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4B9E19-33D3-20BC-60E4-98CFB8BE44D5}"/>
              </a:ext>
            </a:extLst>
          </p:cNvPr>
          <p:cNvSpPr txBox="1"/>
          <p:nvPr/>
        </p:nvSpPr>
        <p:spPr>
          <a:xfrm>
            <a:off x="142039" y="5211341"/>
            <a:ext cx="88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ea typeface="微软雅黑" panose="020B0503020204020204" pitchFamily="34" charset="-122"/>
              </a:rPr>
              <a:t>SPOC2</a:t>
            </a:r>
            <a:r>
              <a:rPr lang="zh-CN" altLang="en-US" sz="3600" dirty="0">
                <a:ea typeface="微软雅黑" panose="020B0503020204020204" pitchFamily="34" charset="-122"/>
              </a:rPr>
              <a:t>期末考试</a:t>
            </a:r>
            <a:endParaRPr lang="en-US" altLang="zh-CN" sz="3600" dirty="0"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 (2025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年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日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23:30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前完成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)</a:t>
            </a:r>
            <a:endParaRPr lang="zh-CN" altLang="en-US" sz="3600" b="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318678"/>
      </p:ext>
    </p:extLst>
  </p:cSld>
  <p:clrMapOvr>
    <a:masterClrMapping/>
  </p:clrMapOvr>
  <p:transition>
    <p:zoom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50440" y="188640"/>
            <a:ext cx="8382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最简单的态叠加：两态叠加，光的偏振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1959" name="TextBox 24"/>
              <p:cNvSpPr txBox="1">
                <a:spLocks noChangeArrowheads="1"/>
              </p:cNvSpPr>
              <p:nvPr/>
            </p:nvSpPr>
            <p:spPr bwMode="auto">
              <a:xfrm>
                <a:off x="213876" y="3789040"/>
                <a:ext cx="8534588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800" b="1">
                    <a:latin typeface="Verdana" panose="020B0604030504040204" pitchFamily="34" charset="0"/>
                  </a:rPr>
                  <a:t>假设光子一个一个的入射，那么每一次探测器要么能探测到一个光子要么什么都探测不到。当总共入射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800" b="1">
                    <a:latin typeface="Verdana" panose="020B0604030504040204" pitchFamily="34" charset="0"/>
                  </a:rPr>
                  <a:t> 个光子后</a:t>
                </a:r>
              </a:p>
            </p:txBody>
          </p:sp>
        </mc:Choice>
        <mc:Fallback xmlns="">
          <p:sp>
            <p:nvSpPr>
              <p:cNvPr id="551959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876" y="3789040"/>
                <a:ext cx="8534588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429" t="-4846" r="-143" b="-10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178744" y="908177"/>
            <a:ext cx="2457152" cy="2016767"/>
            <a:chOff x="5647040" y="1995488"/>
            <a:chExt cx="3633489" cy="3572827"/>
          </a:xfrm>
        </p:grpSpPr>
        <p:grpSp>
          <p:nvGrpSpPr>
            <p:cNvPr id="2" name="Group 21"/>
            <p:cNvGrpSpPr>
              <a:grpSpLocks/>
            </p:cNvGrpSpPr>
            <p:nvPr/>
          </p:nvGrpSpPr>
          <p:grpSpPr bwMode="auto">
            <a:xfrm>
              <a:off x="5661027" y="1995488"/>
              <a:ext cx="3619502" cy="3135313"/>
              <a:chOff x="3566" y="1257"/>
              <a:chExt cx="2280" cy="1975"/>
            </a:xfrm>
          </p:grpSpPr>
          <p:grpSp>
            <p:nvGrpSpPr>
              <p:cNvPr id="19475" name="Group 15"/>
              <p:cNvGrpSpPr>
                <a:grpSpLocks/>
              </p:cNvGrpSpPr>
              <p:nvPr/>
            </p:nvGrpSpPr>
            <p:grpSpPr bwMode="auto">
              <a:xfrm>
                <a:off x="3786" y="1776"/>
                <a:ext cx="1723" cy="1455"/>
                <a:chOff x="3792" y="1762"/>
                <a:chExt cx="1723" cy="1455"/>
              </a:xfrm>
            </p:grpSpPr>
            <p:cxnSp>
              <p:nvCxnSpPr>
                <p:cNvPr id="19478" name="Straight Arrow Connector 51"/>
                <p:cNvCxnSpPr>
                  <a:cxnSpLocks noChangeShapeType="1"/>
                </p:cNvCxnSpPr>
                <p:nvPr/>
              </p:nvCxnSpPr>
              <p:spPr bwMode="auto">
                <a:xfrm>
                  <a:off x="3792" y="3216"/>
                  <a:ext cx="1723" cy="1"/>
                </a:xfrm>
                <a:prstGeom prst="straightConnector1">
                  <a:avLst/>
                </a:prstGeom>
                <a:noFill/>
                <a:ln w="25400" algn="ctr">
                  <a:solidFill>
                    <a:srgbClr val="3333CC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479" name="Straight Arrow Connector 53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067" y="2487"/>
                  <a:ext cx="1452" cy="1"/>
                </a:xfrm>
                <a:prstGeom prst="straightConnector1">
                  <a:avLst/>
                </a:prstGeom>
                <a:noFill/>
                <a:ln w="25400" algn="ctr">
                  <a:solidFill>
                    <a:srgbClr val="3333CC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476" name="TextBox 56"/>
              <p:cNvSpPr txBox="1">
                <a:spLocks noChangeArrowheads="1"/>
              </p:cNvSpPr>
              <p:nvPr/>
            </p:nvSpPr>
            <p:spPr bwMode="auto">
              <a:xfrm>
                <a:off x="5438" y="2944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:r>
                  <a:rPr lang="en-US" altLang="zh-CN" b="1">
                    <a:solidFill>
                      <a:srgbClr val="3333CC"/>
                    </a:solidFill>
                    <a:latin typeface="Verdana" panose="020B0604030504040204" pitchFamily="34" charset="0"/>
                  </a:rPr>
                  <a:t>x</a:t>
                </a:r>
              </a:p>
            </p:txBody>
          </p:sp>
          <p:sp>
            <p:nvSpPr>
              <p:cNvPr id="19477" name="TextBox 57"/>
              <p:cNvSpPr txBox="1">
                <a:spLocks noChangeArrowheads="1"/>
              </p:cNvSpPr>
              <p:nvPr/>
            </p:nvSpPr>
            <p:spPr bwMode="auto">
              <a:xfrm>
                <a:off x="3566" y="1257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:r>
                  <a:rPr lang="en-US" altLang="zh-CN" b="1">
                    <a:solidFill>
                      <a:srgbClr val="3333CC"/>
                    </a:solidFill>
                    <a:latin typeface="Verdana" panose="020B0604030504040204" pitchFamily="34" charset="0"/>
                  </a:rPr>
                  <a:t>y</a:t>
                </a: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6019801" y="3505200"/>
              <a:ext cx="2087563" cy="1655763"/>
              <a:chOff x="3792" y="2208"/>
              <a:chExt cx="1315" cy="1043"/>
            </a:xfrm>
          </p:grpSpPr>
          <p:cxnSp>
            <p:nvCxnSpPr>
              <p:cNvPr id="19472" name="Straight Arrow Connector 4"/>
              <p:cNvCxnSpPr>
                <a:cxnSpLocks noChangeShapeType="1"/>
              </p:cNvCxnSpPr>
              <p:nvPr/>
            </p:nvCxnSpPr>
            <p:spPr bwMode="auto">
              <a:xfrm flipV="1">
                <a:off x="3804" y="2208"/>
                <a:ext cx="1283" cy="1020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3" name="Straight Connector 29"/>
              <p:cNvCxnSpPr>
                <a:cxnSpLocks noChangeShapeType="1"/>
              </p:cNvCxnSpPr>
              <p:nvPr/>
            </p:nvCxnSpPr>
            <p:spPr bwMode="auto">
              <a:xfrm rot="10800000">
                <a:off x="3792" y="2208"/>
                <a:ext cx="1315" cy="0"/>
              </a:xfrm>
              <a:prstGeom prst="line">
                <a:avLst/>
              </a:prstGeom>
              <a:noFill/>
              <a:ln w="19050" algn="ctr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4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4566" y="2730"/>
                <a:ext cx="1043" cy="0"/>
              </a:xfrm>
              <a:prstGeom prst="line">
                <a:avLst/>
              </a:prstGeom>
              <a:noFill/>
              <a:ln w="19050" algn="ctr">
                <a:solidFill>
                  <a:srgbClr val="3333CC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6636443" y="4290911"/>
                  <a:ext cx="51488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zh-CN" altLang="en-US" sz="2800" b="1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443" y="4290911"/>
                  <a:ext cx="51488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弧形 7"/>
            <p:cNvSpPr/>
            <p:nvPr/>
          </p:nvSpPr>
          <p:spPr bwMode="auto">
            <a:xfrm>
              <a:off x="5647040" y="4699159"/>
              <a:ext cx="936104" cy="869156"/>
            </a:xfrm>
            <a:prstGeom prst="arc">
              <a:avLst>
                <a:gd name="adj1" fmla="val 19018617"/>
                <a:gd name="adj2" fmla="val 21490044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02179" y="1218989"/>
            <a:ext cx="4058253" cy="647561"/>
            <a:chOff x="2641439" y="796871"/>
            <a:chExt cx="4058253" cy="647561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2746580" y="1268760"/>
              <a:ext cx="1442878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41" name="文本框 40"/>
            <p:cNvSpPr txBox="1"/>
            <p:nvPr/>
          </p:nvSpPr>
          <p:spPr>
            <a:xfrm>
              <a:off x="5591696" y="982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/>
                <a:t>探测器</a:t>
              </a: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5067459" y="1069584"/>
              <a:ext cx="430163" cy="3065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2641439" y="796871"/>
                  <a:ext cx="1592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/>
                    <a:t>偏振光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</m:oMath>
                  </a14:m>
                  <a:endParaRPr lang="zh-CN" altLang="en-US" b="1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439" y="796871"/>
                  <a:ext cx="1592039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747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矩形标注 46"/>
          <p:cNvSpPr/>
          <p:nvPr/>
        </p:nvSpPr>
        <p:spPr bwMode="auto">
          <a:xfrm>
            <a:off x="5354968" y="2165546"/>
            <a:ext cx="2773032" cy="933740"/>
          </a:xfrm>
          <a:prstGeom prst="wedgeRectCallout">
            <a:avLst>
              <a:gd name="adj1" fmla="val 23748"/>
              <a:gd name="adj2" fmla="val -78361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只探测特定偏振方向的光子个数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4"/>
              <p:cNvSpPr txBox="1">
                <a:spLocks noChangeArrowheads="1"/>
              </p:cNvSpPr>
              <p:nvPr/>
            </p:nvSpPr>
            <p:spPr bwMode="auto">
              <a:xfrm>
                <a:off x="0" y="2911553"/>
                <a:ext cx="4610110" cy="5627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zh-CN" altLang="en-US" sz="2800" b="1"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911553"/>
                <a:ext cx="4610110" cy="5627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24"/>
              <p:cNvSpPr txBox="1">
                <a:spLocks noChangeArrowheads="1"/>
              </p:cNvSpPr>
              <p:nvPr/>
            </p:nvSpPr>
            <p:spPr bwMode="auto">
              <a:xfrm>
                <a:off x="179513" y="5517232"/>
                <a:ext cx="387632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800" b="1">
                    <a:latin typeface="Verdana" panose="020B0604030504040204" pitchFamily="34" charset="0"/>
                  </a:rPr>
                  <a:t>若探测器只探测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b="1">
                    <a:latin typeface="Verdana" panose="020B0604030504040204" pitchFamily="34" charset="0"/>
                  </a:rPr>
                  <a:t> 偏振：</a:t>
                </a:r>
              </a:p>
            </p:txBody>
          </p:sp>
        </mc:Choice>
        <mc:Fallback xmlns="">
          <p:sp>
            <p:nvSpPr>
              <p:cNvPr id="49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3" y="5517232"/>
                <a:ext cx="3876320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145" t="-13953" r="-12421" b="-290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4398810" y="5517232"/>
                <a:ext cx="420563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>
                    <a:latin typeface="Verdana" panose="020B0604030504040204" pitchFamily="34" charset="0"/>
                  </a:rPr>
                  <a:t>共探测到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𝐜𝐨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800" b="1">
                    <a:latin typeface="Verdana" panose="020B0604030504040204" pitchFamily="34" charset="0"/>
                  </a:rPr>
                  <a:t> 个光子</a:t>
                </a:r>
                <a:endParaRPr lang="zh-CN" altLang="en-US" sz="280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810" y="5517232"/>
                <a:ext cx="4205638" cy="532966"/>
              </a:xfrm>
              <a:prstGeom prst="rect">
                <a:avLst/>
              </a:prstGeom>
              <a:blipFill rotWithShape="0">
                <a:blip r:embed="rId7"/>
                <a:stretch>
                  <a:fillRect l="-3048" t="-13793" r="-217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24"/>
              <p:cNvSpPr txBox="1">
                <a:spLocks noChangeArrowheads="1"/>
              </p:cNvSpPr>
              <p:nvPr/>
            </p:nvSpPr>
            <p:spPr bwMode="auto">
              <a:xfrm>
                <a:off x="179513" y="6064386"/>
                <a:ext cx="387632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800" b="1">
                    <a:latin typeface="Verdana" panose="020B0604030504040204" pitchFamily="34" charset="0"/>
                  </a:rPr>
                  <a:t>若探测器只探测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800" b="1">
                    <a:latin typeface="Verdana" panose="020B0604030504040204" pitchFamily="34" charset="0"/>
                  </a:rPr>
                  <a:t> 偏振：</a:t>
                </a:r>
              </a:p>
            </p:txBody>
          </p:sp>
        </mc:Choice>
        <mc:Fallback xmlns="">
          <p:sp>
            <p:nvSpPr>
              <p:cNvPr id="53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3" y="6064386"/>
                <a:ext cx="3876320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145" t="-15116" r="-12421" b="-290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398810" y="6064386"/>
                <a:ext cx="4150945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>
                    <a:latin typeface="Verdana" panose="020B0604030504040204" pitchFamily="34" charset="0"/>
                  </a:rPr>
                  <a:t>共探测到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sz="2800" b="1" i="0" smtClean="0">
                            <a:latin typeface="Cambria Math" panose="02040503050406030204" pitchFamily="18" charset="0"/>
                          </a:rPr>
                          <m:t>𝐢𝐧</m:t>
                        </m:r>
                      </m:e>
                      <m:sup>
                        <m:r>
                          <a:rPr lang="en-US" altLang="zh-CN" sz="28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800" b="1">
                    <a:latin typeface="Verdana" panose="020B0604030504040204" pitchFamily="34" charset="0"/>
                  </a:rPr>
                  <a:t> 个光子</a:t>
                </a:r>
                <a:endParaRPr lang="zh-CN" altLang="en-US" sz="280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810" y="6064386"/>
                <a:ext cx="4150945" cy="532966"/>
              </a:xfrm>
              <a:prstGeom prst="rect">
                <a:avLst/>
              </a:prstGeom>
              <a:blipFill rotWithShape="0">
                <a:blip r:embed="rId9"/>
                <a:stretch>
                  <a:fillRect l="-3084" t="-14943" r="-2056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9" grpId="0"/>
      <p:bldP spid="47" grpId="0" animBg="1"/>
      <p:bldP spid="49" grpId="0" autoUpdateAnimBg="0"/>
      <p:bldP spid="23" grpId="0"/>
      <p:bldP spid="53" grpId="0" autoUpdateAnimBg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0" name="组合 27"/>
          <p:cNvGrpSpPr>
            <a:grpSpLocks/>
          </p:cNvGrpSpPr>
          <p:nvPr/>
        </p:nvGrpSpPr>
        <p:grpSpPr bwMode="auto">
          <a:xfrm>
            <a:off x="684213" y="571500"/>
            <a:ext cx="7391400" cy="1658939"/>
            <a:chOff x="684213" y="571480"/>
            <a:chExt cx="7391400" cy="1658950"/>
          </a:xfrm>
        </p:grpSpPr>
        <p:sp>
          <p:nvSpPr>
            <p:cNvPr id="3091" name="Text Box 2"/>
            <p:cNvSpPr txBox="1">
              <a:spLocks noChangeArrowheads="1"/>
            </p:cNvSpPr>
            <p:nvPr/>
          </p:nvSpPr>
          <p:spPr bwMode="auto">
            <a:xfrm>
              <a:off x="684213" y="571480"/>
              <a:ext cx="739140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/>
                <a:t>双缝干涉：</a:t>
              </a:r>
            </a:p>
            <a:p>
              <a:pPr>
                <a:spcBef>
                  <a:spcPct val="50000"/>
                </a:spcBef>
              </a:pPr>
              <a:r>
                <a:rPr lang="zh-CN" altLang="en-US" sz="2800" b="1"/>
                <a:t>点源处标记为</a:t>
              </a:r>
              <a:r>
                <a:rPr lang="en-US" altLang="zh-CN" sz="2800" b="1"/>
                <a:t>s</a:t>
              </a:r>
              <a:r>
                <a:rPr lang="zh-CN" altLang="en-US" sz="2800" b="1"/>
                <a:t>，屏幕</a:t>
              </a:r>
              <a:r>
                <a:rPr lang="en-US" altLang="zh-CN" sz="2800" b="1"/>
                <a:t>x</a:t>
              </a:r>
              <a:r>
                <a:rPr lang="zh-CN" altLang="en-US" sz="2800" b="1"/>
                <a:t>，从</a:t>
              </a:r>
              <a:r>
                <a:rPr lang="en-US" altLang="zh-CN" sz="2800" b="1"/>
                <a:t>s</a:t>
              </a:r>
              <a:r>
                <a:rPr lang="zh-CN" altLang="en-US" sz="2800" b="1"/>
                <a:t>出发到达</a:t>
              </a:r>
              <a:r>
                <a:rPr lang="en-US" altLang="zh-CN" sz="2800" b="1"/>
                <a:t>x</a:t>
              </a:r>
              <a:r>
                <a:rPr lang="zh-CN" altLang="en-US" sz="2800" b="1"/>
                <a:t>有两条路，标记为两个态</a:t>
              </a:r>
            </a:p>
          </p:txBody>
        </p:sp>
        <p:graphicFrame>
          <p:nvGraphicFramePr>
            <p:cNvPr id="3078" name="Object 1024"/>
            <p:cNvGraphicFramePr>
              <a:graphicFrameLocks noChangeAspect="1"/>
            </p:cNvGraphicFramePr>
            <p:nvPr/>
          </p:nvGraphicFramePr>
          <p:xfrm>
            <a:off x="4025900" y="1695438"/>
            <a:ext cx="1046163" cy="5349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20560" imgH="228600" progId="Equation.DSMT4">
                    <p:embed/>
                  </p:oleObj>
                </mc:Choice>
                <mc:Fallback>
                  <p:oleObj name="Equation" r:id="rId2" imgW="520560" imgH="228600" progId="Equation.DSMT4">
                    <p:embed/>
                    <p:pic>
                      <p:nvPicPr>
                        <p:cNvPr id="3078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5900" y="1695438"/>
                          <a:ext cx="1046163" cy="5349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1025"/>
            <p:cNvGraphicFramePr>
              <a:graphicFrameLocks noChangeAspect="1"/>
            </p:cNvGraphicFramePr>
            <p:nvPr/>
          </p:nvGraphicFramePr>
          <p:xfrm>
            <a:off x="5286380" y="1638683"/>
            <a:ext cx="1209682" cy="571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20474" imgH="215806" progId="Equation.3">
                    <p:embed/>
                  </p:oleObj>
                </mc:Choice>
                <mc:Fallback>
                  <p:oleObj name="公式" r:id="rId4" imgW="520474" imgH="215806" progId="Equation.3">
                    <p:embed/>
                    <p:pic>
                      <p:nvPicPr>
                        <p:cNvPr id="3079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380" y="1638683"/>
                          <a:ext cx="1209682" cy="571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81" name="组合 26"/>
          <p:cNvGrpSpPr>
            <a:grpSpLocks/>
          </p:cNvGrpSpPr>
          <p:nvPr/>
        </p:nvGrpSpPr>
        <p:grpSpPr bwMode="auto">
          <a:xfrm>
            <a:off x="714375" y="2357438"/>
            <a:ext cx="5965825" cy="595312"/>
            <a:chOff x="714348" y="2357430"/>
            <a:chExt cx="5966038" cy="594658"/>
          </a:xfrm>
        </p:grpSpPr>
        <p:graphicFrame>
          <p:nvGraphicFramePr>
            <p:cNvPr id="3077" name="Object 1026"/>
            <p:cNvGraphicFramePr>
              <a:graphicFrameLocks noChangeAspect="1"/>
            </p:cNvGraphicFramePr>
            <p:nvPr/>
          </p:nvGraphicFramePr>
          <p:xfrm>
            <a:off x="3000364" y="2357430"/>
            <a:ext cx="3680022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701800" imgH="215900" progId="Equation.3">
                    <p:embed/>
                  </p:oleObj>
                </mc:Choice>
                <mc:Fallback>
                  <p:oleObj name="公式" r:id="rId6" imgW="1701800" imgH="215900" progId="Equation.3">
                    <p:embed/>
                    <p:pic>
                      <p:nvPicPr>
                        <p:cNvPr id="3077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0364" y="2357430"/>
                          <a:ext cx="3680022" cy="571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0" name="TextBox 17"/>
            <p:cNvSpPr txBox="1">
              <a:spLocks noChangeArrowheads="1"/>
            </p:cNvSpPr>
            <p:nvPr/>
          </p:nvSpPr>
          <p:spPr bwMode="auto">
            <a:xfrm>
              <a:off x="714348" y="2428868"/>
              <a:ext cx="28575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/>
                <a:t>总的波函数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857250" y="3143250"/>
            <a:ext cx="5927725" cy="1439863"/>
            <a:chOff x="960" y="1382"/>
            <a:chExt cx="3313" cy="733"/>
          </a:xfrm>
        </p:grpSpPr>
        <p:graphicFrame>
          <p:nvGraphicFramePr>
            <p:cNvPr id="3075" name="Object 1027"/>
            <p:cNvGraphicFramePr>
              <a:graphicFrameLocks noChangeAspect="1"/>
            </p:cNvGraphicFramePr>
            <p:nvPr/>
          </p:nvGraphicFramePr>
          <p:xfrm>
            <a:off x="960" y="1382"/>
            <a:ext cx="191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49400" imgH="279400" progId="Equation.DSMT4">
                    <p:embed/>
                  </p:oleObj>
                </mc:Choice>
                <mc:Fallback>
                  <p:oleObj name="Equation" r:id="rId8" imgW="1549400" imgH="279400" progId="Equation.DSMT4">
                    <p:embed/>
                    <p:pic>
                      <p:nvPicPr>
                        <p:cNvPr id="3075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382"/>
                          <a:ext cx="1916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1028"/>
            <p:cNvGraphicFramePr>
              <a:graphicFrameLocks noChangeAspect="1"/>
            </p:cNvGraphicFramePr>
            <p:nvPr/>
          </p:nvGraphicFramePr>
          <p:xfrm>
            <a:off x="1927" y="1797"/>
            <a:ext cx="234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968500" imgH="266700" progId="Equation.3">
                    <p:embed/>
                  </p:oleObj>
                </mc:Choice>
                <mc:Fallback>
                  <p:oleObj name="公式" r:id="rId10" imgW="1968500" imgH="266700" progId="Equation.3">
                    <p:embed/>
                    <p:pic>
                      <p:nvPicPr>
                        <p:cNvPr id="3076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797"/>
                          <a:ext cx="234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AutoShape 31"/>
          <p:cNvSpPr>
            <a:spLocks noChangeArrowheads="1"/>
          </p:cNvSpPr>
          <p:nvPr/>
        </p:nvSpPr>
        <p:spPr bwMode="auto">
          <a:xfrm>
            <a:off x="869950" y="4878388"/>
            <a:ext cx="2160588" cy="792162"/>
          </a:xfrm>
          <a:prstGeom prst="wedgeRoundRectCallout">
            <a:avLst>
              <a:gd name="adj1" fmla="val 44634"/>
              <a:gd name="adj2" fmla="val -80463"/>
              <a:gd name="adj3" fmla="val 16667"/>
            </a:avLst>
          </a:prstGeom>
          <a:solidFill>
            <a:srgbClr val="FEEDC2"/>
          </a:soli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2"/>
                </a:solidFill>
              </a:rPr>
              <a:t>只开</a:t>
            </a:r>
            <a:r>
              <a:rPr lang="en-US" altLang="zh-CN" sz="2000" b="1" i="1">
                <a:solidFill>
                  <a:schemeClr val="accent2"/>
                </a:solidFill>
              </a:rPr>
              <a:t>A</a:t>
            </a:r>
            <a:r>
              <a:rPr lang="zh-CN" altLang="en-US" sz="2000" b="1">
                <a:solidFill>
                  <a:schemeClr val="accent2"/>
                </a:solidFill>
              </a:rPr>
              <a:t>缝时电子出现的概率密度</a:t>
            </a:r>
          </a:p>
        </p:txBody>
      </p:sp>
      <p:sp>
        <p:nvSpPr>
          <p:cNvPr id="23" name="AutoShape 32"/>
          <p:cNvSpPr>
            <a:spLocks noChangeArrowheads="1"/>
          </p:cNvSpPr>
          <p:nvPr/>
        </p:nvSpPr>
        <p:spPr bwMode="auto">
          <a:xfrm>
            <a:off x="3317875" y="4949825"/>
            <a:ext cx="2160588" cy="792163"/>
          </a:xfrm>
          <a:prstGeom prst="wedgeRoundRectCallout">
            <a:avLst>
              <a:gd name="adj1" fmla="val -15907"/>
              <a:gd name="adj2" fmla="val -87074"/>
              <a:gd name="adj3" fmla="val 16667"/>
            </a:avLst>
          </a:prstGeom>
          <a:solidFill>
            <a:srgbClr val="CCFFCC"/>
          </a:soli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2"/>
                </a:solidFill>
              </a:rPr>
              <a:t>只开</a:t>
            </a:r>
            <a:r>
              <a:rPr lang="en-US" altLang="zh-CN" sz="2000" b="1" i="1">
                <a:solidFill>
                  <a:schemeClr val="accent2"/>
                </a:solidFill>
              </a:rPr>
              <a:t>B</a:t>
            </a:r>
            <a:r>
              <a:rPr lang="zh-CN" altLang="en-US" sz="2000" b="1">
                <a:solidFill>
                  <a:schemeClr val="accent2"/>
                </a:solidFill>
              </a:rPr>
              <a:t>缝时电子出现的概率密度</a:t>
            </a:r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4838700" y="4662488"/>
            <a:ext cx="3448050" cy="1439862"/>
            <a:chOff x="3430" y="2160"/>
            <a:chExt cx="2172" cy="907"/>
          </a:xfrm>
        </p:grpSpPr>
        <p:sp>
          <p:nvSpPr>
            <p:cNvPr id="3088" name="AutoShape 33"/>
            <p:cNvSpPr>
              <a:spLocks noChangeArrowheads="1"/>
            </p:cNvSpPr>
            <p:nvPr/>
          </p:nvSpPr>
          <p:spPr bwMode="auto">
            <a:xfrm>
              <a:off x="4014" y="2387"/>
              <a:ext cx="1588" cy="680"/>
            </a:xfrm>
            <a:prstGeom prst="wedgeRoundRectCallout">
              <a:avLst>
                <a:gd name="adj1" fmla="val -56926"/>
                <a:gd name="adj2" fmla="val -81616"/>
                <a:gd name="adj3" fmla="val 16667"/>
              </a:avLst>
            </a:prstGeom>
            <a:solidFill>
              <a:srgbClr val="DDDD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000" b="1">
                  <a:solidFill>
                    <a:schemeClr val="accent2"/>
                  </a:solidFill>
                </a:rPr>
                <a:t>两缝同时打开时还有干涉项，正是产生双缝干涉的原因</a:t>
              </a:r>
            </a:p>
          </p:txBody>
        </p:sp>
        <p:sp>
          <p:nvSpPr>
            <p:cNvPr id="3089" name="Line 34"/>
            <p:cNvSpPr>
              <a:spLocks noChangeShapeType="1"/>
            </p:cNvSpPr>
            <p:nvPr/>
          </p:nvSpPr>
          <p:spPr bwMode="auto">
            <a:xfrm>
              <a:off x="3430" y="2160"/>
              <a:ext cx="114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6" name="组合 30"/>
          <p:cNvGrpSpPr>
            <a:grpSpLocks/>
          </p:cNvGrpSpPr>
          <p:nvPr/>
        </p:nvGrpSpPr>
        <p:grpSpPr bwMode="auto">
          <a:xfrm>
            <a:off x="1071563" y="6000750"/>
            <a:ext cx="3571875" cy="533400"/>
            <a:chOff x="1071538" y="6000768"/>
            <a:chExt cx="3571900" cy="533400"/>
          </a:xfrm>
        </p:grpSpPr>
        <p:graphicFrame>
          <p:nvGraphicFramePr>
            <p:cNvPr id="3074" name="Object 15"/>
            <p:cNvGraphicFramePr>
              <a:graphicFrameLocks noChangeAspect="1"/>
            </p:cNvGraphicFramePr>
            <p:nvPr/>
          </p:nvGraphicFramePr>
          <p:xfrm>
            <a:off x="1071538" y="6000768"/>
            <a:ext cx="145415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23586" imgH="228501" progId="Equation.DSMT4">
                    <p:embed/>
                  </p:oleObj>
                </mc:Choice>
                <mc:Fallback>
                  <p:oleObj name="Equation" r:id="rId12" imgW="723586" imgH="228501" progId="Equation.DSMT4">
                    <p:embed/>
                    <p:pic>
                      <p:nvPicPr>
                        <p:cNvPr id="307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1538" y="6000768"/>
                          <a:ext cx="1454150" cy="533400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7" name="TextBox 29"/>
            <p:cNvSpPr txBox="1">
              <a:spLocks noChangeArrowheads="1"/>
            </p:cNvSpPr>
            <p:nvPr/>
          </p:nvSpPr>
          <p:spPr bwMode="auto">
            <a:xfrm>
              <a:off x="2714612" y="6000768"/>
              <a:ext cx="19288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>
                  <a:solidFill>
                    <a:srgbClr val="FF0000"/>
                  </a:solidFill>
                </a:rPr>
                <a:t>干涉！！</a:t>
              </a: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304800" y="304800"/>
            <a:ext cx="5183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Verdana" panose="020B0604030504040204" pitchFamily="34" charset="0"/>
              </a:rPr>
              <a:t>电子双缝衍射</a:t>
            </a:r>
          </a:p>
        </p:txBody>
      </p:sp>
      <p:sp>
        <p:nvSpPr>
          <p:cNvPr id="558084" name="TextBox 5"/>
          <p:cNvSpPr txBox="1">
            <a:spLocks noChangeArrowheads="1"/>
          </p:cNvSpPr>
          <p:nvPr/>
        </p:nvSpPr>
        <p:spPr bwMode="auto">
          <a:xfrm>
            <a:off x="609600" y="5646191"/>
            <a:ext cx="734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  <a:latin typeface="Verdana" panose="020B0604030504040204" pitchFamily="34" charset="0"/>
              </a:rPr>
              <a:t>概率幅的相干叠加，波粒二象性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6815"/>
            <a:ext cx="8652982" cy="4418409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026"/>
          <p:cNvSpPr txBox="1">
            <a:spLocks noChangeArrowheads="1"/>
          </p:cNvSpPr>
          <p:nvPr/>
        </p:nvSpPr>
        <p:spPr bwMode="auto">
          <a:xfrm>
            <a:off x="762000" y="381000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声波：既通过</a:t>
            </a:r>
            <a:r>
              <a:rPr lang="en-US" altLang="zh-CN" sz="2800" b="1"/>
              <a:t>1</a:t>
            </a:r>
            <a:r>
              <a:rPr lang="zh-CN" altLang="en-US" sz="2800" b="1"/>
              <a:t>又通过</a:t>
            </a:r>
            <a:r>
              <a:rPr lang="en-US" altLang="zh-CN" sz="2800" b="1"/>
              <a:t>2</a:t>
            </a:r>
            <a:r>
              <a:rPr lang="zh-CN" altLang="en-US" sz="2800" b="1"/>
              <a:t>，相干叠加</a:t>
            </a:r>
          </a:p>
        </p:txBody>
      </p:sp>
      <p:sp>
        <p:nvSpPr>
          <p:cNvPr id="557061" name="TextBox 4"/>
          <p:cNvSpPr txBox="1">
            <a:spLocks noChangeArrowheads="1"/>
          </p:cNvSpPr>
          <p:nvPr/>
        </p:nvSpPr>
        <p:spPr bwMode="auto">
          <a:xfrm>
            <a:off x="762000" y="5943600"/>
            <a:ext cx="7272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  <a:latin typeface="Verdana" panose="020B0604030504040204" pitchFamily="34" charset="0"/>
              </a:rPr>
              <a:t>波的相干叠加，但是没有概率的概念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8058472" cy="4686672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sgt_gun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51863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323528" y="188640"/>
            <a:ext cx="5500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accent2"/>
                </a:solidFill>
              </a:rPr>
              <a:t>子弹通过双缝：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587159" y="720683"/>
            <a:ext cx="2552456" cy="198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/>
              <a:t>非</a:t>
            </a:r>
            <a:r>
              <a:rPr lang="en-US" altLang="zh-CN" sz="2800" b="1"/>
              <a:t>1</a:t>
            </a:r>
            <a:r>
              <a:rPr lang="zh-CN" altLang="en-US" sz="2800" b="1"/>
              <a:t>即</a:t>
            </a:r>
            <a:r>
              <a:rPr lang="en-US" altLang="zh-CN" sz="2800" b="1"/>
              <a:t>2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/>
              <a:t>等概率叠加</a:t>
            </a:r>
            <a:endParaRPr lang="en-US" altLang="zh-CN" sz="2800" b="1"/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/>
              <a:t>没有表现出波的干涉和衍射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203909"/>
            <a:ext cx="6135216" cy="3249427"/>
          </a:xfrm>
          <a:prstGeom prst="rect">
            <a:avLst/>
          </a:prstGeom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12768" y="4010288"/>
            <a:ext cx="21237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</a:rPr>
              <a:t>都是物质波，为什么子弹和电子的行为不同，没有表现出波的干涉及衍射？</a:t>
            </a:r>
          </a:p>
        </p:txBody>
      </p:sp>
    </p:spTree>
    <p:extLst>
      <p:ext uri="{BB962C8B-B14F-4D97-AF65-F5344CB8AC3E}">
        <p14:creationId xmlns:p14="http://schemas.microsoft.com/office/powerpoint/2010/main" val="1043675254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6" name="TextBox 4"/>
          <p:cNvSpPr txBox="1">
            <a:spLocks noChangeArrowheads="1"/>
          </p:cNvSpPr>
          <p:nvPr/>
        </p:nvSpPr>
        <p:spPr bwMode="auto">
          <a:xfrm>
            <a:off x="5364088" y="290771"/>
            <a:ext cx="20484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Verdana" panose="020B0604030504040204" pitchFamily="34" charset="0"/>
              </a:rPr>
              <a:t>真实的子弹双缝衍射</a:t>
            </a:r>
          </a:p>
        </p:txBody>
      </p:sp>
      <p:sp>
        <p:nvSpPr>
          <p:cNvPr id="561158" name="Text Box 1030"/>
          <p:cNvSpPr txBox="1">
            <a:spLocks noChangeArrowheads="1"/>
          </p:cNvSpPr>
          <p:nvPr/>
        </p:nvSpPr>
        <p:spPr bwMode="auto">
          <a:xfrm>
            <a:off x="228600" y="5195888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物质波，有相干效应，但是</a:t>
            </a:r>
            <a:r>
              <a:rPr lang="zh-CN" altLang="en-US" sz="2800" b="1">
                <a:solidFill>
                  <a:srgbClr val="FF0000"/>
                </a:solidFill>
              </a:rPr>
              <a:t>波长太小，仪器无法分辨</a:t>
            </a:r>
          </a:p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即便可以分辨，</a:t>
            </a:r>
            <a:r>
              <a:rPr lang="zh-CN" altLang="en-US" sz="2800" b="1">
                <a:solidFill>
                  <a:srgbClr val="FF0000"/>
                </a:solidFill>
              </a:rPr>
              <a:t>相干也非常微弱，容易被</a:t>
            </a:r>
            <a:r>
              <a:rPr lang="zh-CN" altLang="en-US" sz="2800" b="1">
                <a:solidFill>
                  <a:schemeClr val="accent2"/>
                </a:solidFill>
              </a:rPr>
              <a:t>（观测）</a:t>
            </a:r>
            <a:r>
              <a:rPr lang="zh-CN" altLang="en-US" sz="2800" b="1">
                <a:solidFill>
                  <a:srgbClr val="FF0000"/>
                </a:solidFill>
              </a:rPr>
              <a:t>破坏</a:t>
            </a:r>
            <a:endParaRPr lang="zh-CN" altLang="en-US" sz="2800" b="1">
              <a:solidFill>
                <a:schemeClr val="accent2"/>
              </a:solidFill>
            </a:endParaRPr>
          </a:p>
        </p:txBody>
      </p:sp>
      <p:sp>
        <p:nvSpPr>
          <p:cNvPr id="24582" name="Text Box 1031"/>
          <p:cNvSpPr txBox="1">
            <a:spLocks noChangeArrowheads="1"/>
          </p:cNvSpPr>
          <p:nvPr/>
        </p:nvSpPr>
        <p:spPr bwMode="auto">
          <a:xfrm>
            <a:off x="467544" y="395953"/>
            <a:ext cx="3048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FF0000"/>
                </a:solidFill>
              </a:rPr>
              <a:t>尺寸的差别！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352371"/>
            <a:ext cx="5263261" cy="27856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75728"/>
          <a:stretch/>
        </p:blipFill>
        <p:spPr>
          <a:xfrm>
            <a:off x="7427166" y="1283116"/>
            <a:ext cx="1499226" cy="315399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 bwMode="auto">
          <a:xfrm>
            <a:off x="4290499" y="1305039"/>
            <a:ext cx="976813" cy="283479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29097" y="1172870"/>
            <a:ext cx="2063518" cy="3007318"/>
            <a:chOff x="5676834" y="1988840"/>
            <a:chExt cx="2063518" cy="3007318"/>
          </a:xfrm>
        </p:grpSpPr>
        <p:sp>
          <p:nvSpPr>
            <p:cNvPr id="5" name="右箭头 4"/>
            <p:cNvSpPr/>
            <p:nvPr/>
          </p:nvSpPr>
          <p:spPr bwMode="auto">
            <a:xfrm>
              <a:off x="5676834" y="3356992"/>
              <a:ext cx="293658" cy="288032"/>
            </a:xfrm>
            <a:prstGeom prst="rightArrow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979622" y="1988840"/>
              <a:ext cx="1760730" cy="3007318"/>
              <a:chOff x="5979622" y="1988840"/>
              <a:chExt cx="1760730" cy="3007318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4"/>
              <a:srcRect r="32808"/>
              <a:stretch/>
            </p:blipFill>
            <p:spPr>
              <a:xfrm>
                <a:off x="5979622" y="1988840"/>
                <a:ext cx="1760730" cy="3007318"/>
              </a:xfrm>
              <a:prstGeom prst="rect">
                <a:avLst/>
              </a:prstGeom>
            </p:spPr>
          </p:pic>
          <p:sp>
            <p:nvSpPr>
              <p:cNvPr id="12" name="圆角矩形 11"/>
              <p:cNvSpPr/>
              <p:nvPr/>
            </p:nvSpPr>
            <p:spPr bwMode="auto">
              <a:xfrm>
                <a:off x="6012160" y="2139439"/>
                <a:ext cx="1573166" cy="2834792"/>
              </a:xfrm>
              <a:prstGeom prst="round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7427166" y="308774"/>
            <a:ext cx="17233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Verdana" panose="020B0604030504040204" pitchFamily="34" charset="0"/>
              </a:rPr>
              <a:t>电子的双缝衍射</a:t>
            </a:r>
          </a:p>
        </p:txBody>
      </p:sp>
      <p:sp>
        <p:nvSpPr>
          <p:cNvPr id="8" name="矩形标注 7"/>
          <p:cNvSpPr/>
          <p:nvPr/>
        </p:nvSpPr>
        <p:spPr bwMode="auto">
          <a:xfrm>
            <a:off x="5076056" y="4439316"/>
            <a:ext cx="3600401" cy="501852"/>
          </a:xfrm>
          <a:prstGeom prst="wedgeRectCallout">
            <a:avLst>
              <a:gd name="adj1" fmla="val 15853"/>
              <a:gd name="adj2" fmla="val -106254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峰间距离和波长有关！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58" grpId="0" autoUpdateAnimBg="0"/>
      <p:bldP spid="15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18"/>
          <p:cNvSpPr txBox="1">
            <a:spLocks noChangeArrowheads="1"/>
          </p:cNvSpPr>
          <p:nvPr/>
        </p:nvSpPr>
        <p:spPr bwMode="auto">
          <a:xfrm>
            <a:off x="468313" y="142875"/>
            <a:ext cx="5183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latin typeface="Verdana" panose="020B0604030504040204" pitchFamily="34" charset="0"/>
              </a:rPr>
              <a:t>测量电子究竟通过哪一个缝</a:t>
            </a:r>
          </a:p>
        </p:txBody>
      </p:sp>
      <p:sp>
        <p:nvSpPr>
          <p:cNvPr id="559108" name="TextBox 19"/>
          <p:cNvSpPr txBox="1">
            <a:spLocks noChangeArrowheads="1"/>
          </p:cNvSpPr>
          <p:nvPr/>
        </p:nvSpPr>
        <p:spPr bwMode="auto">
          <a:xfrm>
            <a:off x="323850" y="5072063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  <a:latin typeface="Verdana" panose="020B0604030504040204" pitchFamily="34" charset="0"/>
              </a:rPr>
              <a:t>观测破坏相干性，变成概率叠加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643563"/>
            <a:ext cx="6696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3333CC"/>
                </a:solidFill>
                <a:latin typeface="Verdana" panose="020B0604030504040204" pitchFamily="34" charset="0"/>
              </a:rPr>
              <a:t>不进行观测，双缝不可分辨，相干叠加</a:t>
            </a: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285750" y="6191250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3333CC"/>
                </a:solidFill>
                <a:latin typeface="Verdana" panose="020B0604030504040204" pitchFamily="34" charset="0"/>
              </a:rPr>
              <a:t>既能分辨双缝，又不破坏相干，</a:t>
            </a:r>
            <a:r>
              <a:rPr lang="zh-CN" altLang="en-US" sz="2800" b="1">
                <a:solidFill>
                  <a:srgbClr val="FF0000"/>
                </a:solidFill>
                <a:latin typeface="Verdana" panose="020B0604030504040204" pitchFamily="34" charset="0"/>
              </a:rPr>
              <a:t>不可能！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2696"/>
            <a:ext cx="8368231" cy="4347215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8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二节 20240912-电场和电场强度" id="{31A34FD1-D6CC-4A83-A7CC-ACC52CDA780E}" vid="{4B3E695F-41C6-4F5D-A814-6721AEA0A69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</Template>
  <TotalTime>1367</TotalTime>
  <Words>1332</Words>
  <Application>Microsoft Office PowerPoint</Application>
  <PresentationFormat>全屏显示(4:3)</PresentationFormat>
  <Paragraphs>142</Paragraphs>
  <Slides>24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仿宋_GB2312</vt:lpstr>
      <vt:lpstr>宋体</vt:lpstr>
      <vt:lpstr>微软雅黑</vt:lpstr>
      <vt:lpstr>Cambria Math</vt:lpstr>
      <vt:lpstr>Symbol</vt:lpstr>
      <vt:lpstr>Times New Roman</vt:lpstr>
      <vt:lpstr>Verdana</vt:lpstr>
      <vt:lpstr>Wingdings</vt:lpstr>
      <vt:lpstr>Default Design</vt:lpstr>
      <vt:lpstr>Equation</vt:lpstr>
      <vt:lpstr>公式</vt:lpstr>
      <vt:lpstr>剪辑</vt:lpstr>
      <vt:lpstr>§2.5 态叠加与不确定关系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jiabin qiao</dc:creator>
  <cp:lastModifiedBy>jiabin qiao</cp:lastModifiedBy>
  <cp:revision>100</cp:revision>
  <dcterms:created xsi:type="dcterms:W3CDTF">2024-09-10T06:08:35Z</dcterms:created>
  <dcterms:modified xsi:type="dcterms:W3CDTF">2024-12-16T12:37:57Z</dcterms:modified>
</cp:coreProperties>
</file>